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2"/>
  </p:notesMasterIdLst>
  <p:sldIdLst>
    <p:sldId id="358" r:id="rId2"/>
    <p:sldId id="328" r:id="rId3"/>
    <p:sldId id="331" r:id="rId4"/>
    <p:sldId id="332" r:id="rId5"/>
    <p:sldId id="330" r:id="rId6"/>
    <p:sldId id="333" r:id="rId7"/>
    <p:sldId id="334" r:id="rId8"/>
    <p:sldId id="335" r:id="rId9"/>
    <p:sldId id="337" r:id="rId10"/>
    <p:sldId id="336"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Lst>
  <p:sldSz cx="9144000" cy="6858000" type="screen4x3"/>
  <p:notesSz cx="6858000" cy="9144000"/>
  <p:custDataLst>
    <p:tags r:id="rId3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E7813-1681-488D-B531-42626406694E}" type="datetimeFigureOut">
              <a:rPr lang="ru-RU" smtClean="0"/>
              <a:pPr/>
              <a:t>05.09.2023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670E7-6D75-4505-8095-E52F2A35C5D8}" type="slidenum">
              <a:rPr lang="ru-RU" smtClean="0"/>
              <a:pPr/>
              <a:t>‹#›</a:t>
            </a:fld>
            <a:endParaRPr lang="ru-RU"/>
          </a:p>
        </p:txBody>
      </p:sp>
    </p:spTree>
    <p:extLst>
      <p:ext uri="{BB962C8B-B14F-4D97-AF65-F5344CB8AC3E}">
        <p14:creationId xmlns:p14="http://schemas.microsoft.com/office/powerpoint/2010/main" val="282759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57C9068F-D486-4BBF-875F-C426424FDDA6}" type="slidenum">
              <a:rPr lang="ru-RU" smtClean="0"/>
              <a:pPr>
                <a:defRPr/>
              </a:pPr>
              <a:t>4</a:t>
            </a:fld>
            <a:endParaRPr lang="ru-R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79962"/>
            <a:ext cx="7772401" cy="407804"/>
          </a:xfrm>
        </p:spPr>
        <p:txBody>
          <a:bodyPr/>
          <a:lstStyle/>
          <a:p>
            <a:r>
              <a:rPr lang="ru-RU" smtClean="0"/>
              <a:t>Образец заголовка</a:t>
            </a:r>
            <a:endParaRPr lang="en-US"/>
          </a:p>
        </p:txBody>
      </p:sp>
      <p:sp>
        <p:nvSpPr>
          <p:cNvPr id="4" name="Picture Placeholder 3"/>
          <p:cNvSpPr>
            <a:spLocks noGrp="1"/>
          </p:cNvSpPr>
          <p:nvPr>
            <p:ph type="pic" sz="quarter" idx="10"/>
          </p:nvPr>
        </p:nvSpPr>
        <p:spPr>
          <a:xfrm>
            <a:off x="685800" y="1397001"/>
            <a:ext cx="2496312"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200"/>
            </a:lvl1pPr>
          </a:lstStyle>
          <a:p>
            <a:pPr lvl="0"/>
            <a:r>
              <a:rPr lang="ru-RU" smtClean="0"/>
              <a:t>Вставка рисунка</a:t>
            </a:r>
            <a:endParaRPr lang="en-US"/>
          </a:p>
        </p:txBody>
      </p:sp>
      <p:sp>
        <p:nvSpPr>
          <p:cNvPr id="5" name="Picture Placeholder 3"/>
          <p:cNvSpPr>
            <a:spLocks noGrp="1"/>
          </p:cNvSpPr>
          <p:nvPr>
            <p:ph type="pic" sz="quarter" idx="11"/>
          </p:nvPr>
        </p:nvSpPr>
        <p:spPr>
          <a:xfrm>
            <a:off x="3323844" y="1397001"/>
            <a:ext cx="2496312"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200"/>
            </a:lvl1pPr>
          </a:lstStyle>
          <a:p>
            <a:pPr lvl="0"/>
            <a:r>
              <a:rPr lang="ru-RU" smtClean="0"/>
              <a:t>Вставка рисунка</a:t>
            </a:r>
            <a:endParaRPr lang="en-US"/>
          </a:p>
        </p:txBody>
      </p:sp>
      <p:sp>
        <p:nvSpPr>
          <p:cNvPr id="6" name="Picture Placeholder 3"/>
          <p:cNvSpPr>
            <a:spLocks noGrp="1"/>
          </p:cNvSpPr>
          <p:nvPr>
            <p:ph type="pic" sz="quarter" idx="12"/>
          </p:nvPr>
        </p:nvSpPr>
        <p:spPr>
          <a:xfrm>
            <a:off x="5961888" y="1397001"/>
            <a:ext cx="2496312"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200"/>
            </a:lvl1pPr>
          </a:lstStyle>
          <a:p>
            <a:pPr lvl="0"/>
            <a:r>
              <a:rPr lang="ru-RU" smtClean="0"/>
              <a:t>Вставка рисунка</a:t>
            </a:r>
            <a:endParaRPr lang="en-US"/>
          </a:p>
        </p:txBody>
      </p:sp>
      <p:sp>
        <p:nvSpPr>
          <p:cNvPr id="8" name="Text Placeholder 9"/>
          <p:cNvSpPr>
            <a:spLocks noGrp="1"/>
          </p:cNvSpPr>
          <p:nvPr>
            <p:ph type="body" sz="quarter" idx="14"/>
          </p:nvPr>
        </p:nvSpPr>
        <p:spPr>
          <a:xfrm>
            <a:off x="685800" y="4980569"/>
            <a:ext cx="2496312" cy="958851"/>
          </a:xfrm>
        </p:spPr>
        <p:txBody>
          <a:bodyPr>
            <a:noAutofit/>
          </a:bodyPr>
          <a:lstStyle>
            <a:lvl1pPr marL="0" indent="0">
              <a:buNone/>
              <a:defRPr sz="1200"/>
            </a:lvl1pPr>
            <a:lvl2pPr marL="128008" indent="-128008">
              <a:buFont typeface="Arial" panose="020B0604020202020204" pitchFamily="34" charset="0"/>
              <a:buChar char="•"/>
              <a:defRPr sz="1200"/>
            </a:lvl2pPr>
            <a:lvl3pPr marL="256015" indent="-128008">
              <a:defRPr sz="1200"/>
            </a:lvl3pPr>
            <a:lvl4pPr marL="448027" indent="-192012">
              <a:defRPr sz="1200"/>
            </a:lvl4pPr>
            <a:lvl5pPr marL="640039" indent="-192012">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ext Placeholder 9"/>
          <p:cNvSpPr>
            <a:spLocks noGrp="1"/>
          </p:cNvSpPr>
          <p:nvPr>
            <p:ph type="body" sz="quarter" idx="15"/>
          </p:nvPr>
        </p:nvSpPr>
        <p:spPr>
          <a:xfrm>
            <a:off x="3323844" y="4980569"/>
            <a:ext cx="2496312" cy="958851"/>
          </a:xfrm>
        </p:spPr>
        <p:txBody>
          <a:bodyPr>
            <a:noAutofit/>
          </a:bodyPr>
          <a:lstStyle>
            <a:lvl1pPr marL="0" indent="0">
              <a:buNone/>
              <a:defRPr sz="1200"/>
            </a:lvl1pPr>
            <a:lvl2pPr marL="128008" indent="-128008">
              <a:buFont typeface="Arial" panose="020B0604020202020204" pitchFamily="34" charset="0"/>
              <a:buChar char="•"/>
              <a:defRPr sz="1200"/>
            </a:lvl2pPr>
            <a:lvl3pPr marL="256015" indent="-128008">
              <a:defRPr sz="1200"/>
            </a:lvl3pPr>
            <a:lvl4pPr marL="448027" indent="-192012">
              <a:defRPr sz="1200"/>
            </a:lvl4pPr>
            <a:lvl5pPr marL="640039" indent="-192012">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ext Placeholder 9"/>
          <p:cNvSpPr>
            <a:spLocks noGrp="1"/>
          </p:cNvSpPr>
          <p:nvPr>
            <p:ph type="body" sz="quarter" idx="16"/>
          </p:nvPr>
        </p:nvSpPr>
        <p:spPr>
          <a:xfrm>
            <a:off x="5961888" y="4980569"/>
            <a:ext cx="2496312" cy="958851"/>
          </a:xfrm>
        </p:spPr>
        <p:txBody>
          <a:bodyPr>
            <a:noAutofit/>
          </a:bodyPr>
          <a:lstStyle>
            <a:lvl1pPr marL="0" indent="0">
              <a:buNone/>
              <a:defRPr sz="1200"/>
            </a:lvl1pPr>
            <a:lvl2pPr marL="128008" indent="-128008">
              <a:buFont typeface="Arial" panose="020B0604020202020204" pitchFamily="34" charset="0"/>
              <a:buChar char="•"/>
              <a:defRPr sz="1200"/>
            </a:lvl2pPr>
            <a:lvl3pPr marL="256015" indent="-128008">
              <a:defRPr sz="1200"/>
            </a:lvl3pPr>
            <a:lvl4pPr marL="448027" indent="-192012">
              <a:defRPr sz="1200"/>
            </a:lvl4pPr>
            <a:lvl5pPr marL="640039" indent="-192012">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4"/>
          <p:cNvSpPr>
            <a:spLocks noGrp="1"/>
          </p:cNvSpPr>
          <p:nvPr>
            <p:ph type="body" sz="quarter" idx="18" hasCustomPrompt="1"/>
          </p:nvPr>
        </p:nvSpPr>
        <p:spPr>
          <a:xfrm>
            <a:off x="685803" y="933453"/>
            <a:ext cx="7772401" cy="406400"/>
          </a:xfrm>
        </p:spPr>
        <p:txBody>
          <a:bodyPr>
            <a:normAutofit/>
          </a:bodyPr>
          <a:lstStyle>
            <a:lvl1pPr marL="0" indent="0" algn="ctr">
              <a:lnSpc>
                <a:spcPct val="86000"/>
              </a:lnSpc>
              <a:spcBef>
                <a:spcPts val="0"/>
              </a:spcBef>
              <a:buNone/>
              <a:defRPr sz="1500" baseline="0"/>
            </a:lvl1pPr>
          </a:lstStyle>
          <a:p>
            <a:pPr lvl="0"/>
            <a:r>
              <a:rPr lang="en-US" dirty="0"/>
              <a:t>Click here to edit subtitle</a:t>
            </a:r>
          </a:p>
        </p:txBody>
      </p:sp>
    </p:spTree>
    <p:extLst>
      <p:ext uri="{BB962C8B-B14F-4D97-AF65-F5344CB8AC3E}">
        <p14:creationId xmlns:p14="http://schemas.microsoft.com/office/powerpoint/2010/main" val="1440991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pPr/>
              <a:t>05.09.2023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05.09.2023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05.09.2023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05.09.2023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05.09.2023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05.09.2023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05.09.2023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05.09.2023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106E36-FD25-4E2D-B0AA-010F637433A0}" type="datetimeFigureOut">
              <a:rPr lang="ru-RU" smtClean="0"/>
              <a:pPr/>
              <a:t>05.09.2023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spd="slow">
    <p:wipe dir="r"/>
  </p:transition>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uz.wikipedia.org/wiki/O%CA%BBrta_Osiyo" TargetMode="External"/><Relationship Id="rId13" Type="http://schemas.openxmlformats.org/officeDocument/2006/relationships/hyperlink" Target="https://uz.wikipedia.org/wiki/Tragakant" TargetMode="External"/><Relationship Id="rId3" Type="http://schemas.openxmlformats.org/officeDocument/2006/relationships/hyperlink" Target="https://uz.wikipedia.org/wiki/Buta" TargetMode="External"/><Relationship Id="rId7" Type="http://schemas.openxmlformats.org/officeDocument/2006/relationships/hyperlink" Target="https://uz.wikipedia.org/wiki/Dukkak" TargetMode="External"/><Relationship Id="rId12" Type="http://schemas.openxmlformats.org/officeDocument/2006/relationships/hyperlink" Target="https://uz.wikipedia.org/wiki/Tibbiyot" TargetMode="External"/><Relationship Id="rId2" Type="http://schemas.openxmlformats.org/officeDocument/2006/relationships/hyperlink" Target="https://uz.wikipedia.org/wiki/Chalabutalar" TargetMode="External"/><Relationship Id="rId1" Type="http://schemas.openxmlformats.org/officeDocument/2006/relationships/slideLayout" Target="../slideLayouts/slideLayout7.xml"/><Relationship Id="rId6" Type="http://schemas.openxmlformats.org/officeDocument/2006/relationships/hyperlink" Target="https://uz.wikipedia.org/wiki/To%CA%BBpgul" TargetMode="External"/><Relationship Id="rId11" Type="http://schemas.openxmlformats.org/officeDocument/2006/relationships/hyperlink" Target="https://uz.wikipedia.org/wiki/Turkmaniston" TargetMode="External"/><Relationship Id="rId5" Type="http://schemas.openxmlformats.org/officeDocument/2006/relationships/hyperlink" Target="https://uz.wikipedia.org/wiki/Gul" TargetMode="External"/><Relationship Id="rId10" Type="http://schemas.openxmlformats.org/officeDocument/2006/relationships/hyperlink" Target="https://uz.wikipedia.org/wiki/Kopetdog%CA%BB" TargetMode="External"/><Relationship Id="rId4" Type="http://schemas.openxmlformats.org/officeDocument/2006/relationships/hyperlink" Target="https://uz.wikipedia.org/wiki/Barg" TargetMode="External"/><Relationship Id="rId9" Type="http://schemas.openxmlformats.org/officeDocument/2006/relationships/hyperlink" Target="https://uz.wikipedia.org/wiki/Tur_(biologiya)" TargetMode="External"/><Relationship Id="rId14" Type="http://schemas.openxmlformats.org/officeDocument/2006/relationships/hyperlink" Target="https://uz.wikipedia.org/wiki/Mikroelementla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107504" y="41230"/>
            <a:ext cx="8928992" cy="19339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000" dirty="0"/>
          </a:p>
        </p:txBody>
      </p:sp>
      <p:sp>
        <p:nvSpPr>
          <p:cNvPr id="15" name="object 4">
            <a:extLst>
              <a:ext uri="{FF2B5EF4-FFF2-40B4-BE49-F238E27FC236}">
                <a16:creationId xmlns:a16="http://schemas.microsoft.com/office/drawing/2014/main" id="{96789AA7-9596-4F83-89FD-AEC28EE179F1}"/>
              </a:ext>
            </a:extLst>
          </p:cNvPr>
          <p:cNvSpPr txBox="1"/>
          <p:nvPr/>
        </p:nvSpPr>
        <p:spPr>
          <a:xfrm>
            <a:off x="285720" y="2214555"/>
            <a:ext cx="6072230" cy="4246712"/>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24801" rIns="0" bIns="0" rtlCol="0">
            <a:spAutoFit/>
          </a:bodyPr>
          <a:lstStyle/>
          <a:p>
            <a:pPr algn="ctr"/>
            <a:r>
              <a:rPr lang="en-US" sz="3600" b="1" dirty="0" smtClean="0">
                <a:solidFill>
                  <a:srgbClr val="C00000"/>
                </a:solidFill>
                <a:latin typeface="Times New Roman" pitchFamily="18" charset="0"/>
                <a:cs typeface="Times New Roman" pitchFamily="18" charset="0"/>
              </a:rPr>
              <a:t>5-MAVZU:</a:t>
            </a:r>
            <a:endParaRPr lang="uz-Cyrl-UZ" sz="3600" b="1" dirty="0" smtClean="0">
              <a:solidFill>
                <a:srgbClr val="C00000"/>
              </a:solidFill>
              <a:latin typeface="Times New Roman" pitchFamily="18" charset="0"/>
              <a:cs typeface="Times New Roman" pitchFamily="18" charset="0"/>
            </a:endParaRPr>
          </a:p>
          <a:p>
            <a:pPr marL="32692" algn="ctr">
              <a:lnSpc>
                <a:spcPts val="3471"/>
              </a:lnSpc>
              <a:spcBef>
                <a:spcPts val="196"/>
              </a:spcBef>
            </a:pPr>
            <a:r>
              <a:rPr lang="en-US" sz="3600" dirty="0" err="1"/>
              <a:t>Biologiya</a:t>
            </a:r>
            <a:r>
              <a:rPr lang="en-US" sz="3600" dirty="0"/>
              <a:t> </a:t>
            </a:r>
            <a:r>
              <a:rPr lang="en-US" sz="3600" dirty="0" err="1"/>
              <a:t>fanini</a:t>
            </a:r>
            <a:r>
              <a:rPr lang="en-US" sz="3600" dirty="0"/>
              <a:t> </a:t>
            </a:r>
            <a:r>
              <a:rPr lang="en-US" sz="3600" dirty="0" err="1"/>
              <a:t>o‘qitishda</a:t>
            </a:r>
            <a:r>
              <a:rPr lang="en-US" sz="3600" dirty="0"/>
              <a:t> </a:t>
            </a:r>
            <a:r>
              <a:rPr lang="en-US" sz="3600" dirty="0" err="1"/>
              <a:t>o‘quvchilarni</a:t>
            </a:r>
            <a:r>
              <a:rPr lang="en-US" sz="3600" dirty="0"/>
              <a:t> </a:t>
            </a:r>
            <a:r>
              <a:rPr lang="en-US" sz="3600" dirty="0" err="1"/>
              <a:t>kreativ</a:t>
            </a:r>
            <a:r>
              <a:rPr lang="en-US" sz="3600" dirty="0"/>
              <a:t> </a:t>
            </a:r>
            <a:r>
              <a:rPr lang="en-US" sz="3600" dirty="0" err="1"/>
              <a:t>fikrlashga</a:t>
            </a:r>
            <a:r>
              <a:rPr lang="en-US" sz="3600" dirty="0"/>
              <a:t> </a:t>
            </a:r>
            <a:r>
              <a:rPr lang="en-US" sz="3600" dirty="0" err="1"/>
              <a:t>yo‘naltirish</a:t>
            </a:r>
            <a:r>
              <a:rPr lang="en-US" sz="3600" dirty="0"/>
              <a:t> </a:t>
            </a:r>
            <a:r>
              <a:rPr lang="en-US" sz="3600" dirty="0" err="1"/>
              <a:t>asosida</a:t>
            </a:r>
            <a:r>
              <a:rPr lang="en-US" sz="3600" dirty="0"/>
              <a:t> </a:t>
            </a:r>
            <a:r>
              <a:rPr lang="en-US" sz="3600" dirty="0" err="1"/>
              <a:t>darslarni</a:t>
            </a:r>
            <a:r>
              <a:rPr lang="en-US" sz="3600" dirty="0"/>
              <a:t> </a:t>
            </a:r>
            <a:r>
              <a:rPr lang="en-US" sz="3600" dirty="0" err="1"/>
              <a:t>tashkil</a:t>
            </a:r>
            <a:r>
              <a:rPr lang="en-US" sz="3600" dirty="0"/>
              <a:t> </a:t>
            </a:r>
            <a:r>
              <a:rPr lang="en-US" sz="3600" dirty="0" err="1"/>
              <a:t>etishning</a:t>
            </a:r>
            <a:r>
              <a:rPr lang="en-US" sz="3600" dirty="0"/>
              <a:t> </a:t>
            </a:r>
            <a:r>
              <a:rPr lang="en-US" sz="3600" dirty="0" err="1"/>
              <a:t>interfaol</a:t>
            </a:r>
            <a:r>
              <a:rPr lang="en-US" sz="3600" dirty="0"/>
              <a:t> </a:t>
            </a:r>
            <a:r>
              <a:rPr lang="en-US" sz="3600" dirty="0" err="1"/>
              <a:t>metodlari</a:t>
            </a:r>
            <a:r>
              <a:rPr lang="en-US" sz="3600" dirty="0"/>
              <a:t>. </a:t>
            </a:r>
          </a:p>
          <a:p>
            <a:pPr marL="32692" algn="ctr">
              <a:lnSpc>
                <a:spcPts val="3471"/>
              </a:lnSpc>
              <a:spcBef>
                <a:spcPts val="196"/>
              </a:spcBef>
            </a:pPr>
            <a:endParaRPr lang="en-US" sz="2800" b="1" dirty="0" smtClean="0">
              <a:solidFill>
                <a:srgbClr val="373435"/>
              </a:solidFill>
              <a:latin typeface="Times New Roman" pitchFamily="18" charset="0"/>
              <a:cs typeface="Times New Roman" pitchFamily="18" charset="0"/>
            </a:endParaRPr>
          </a:p>
          <a:p>
            <a:pPr marL="32692" algn="ctr">
              <a:lnSpc>
                <a:spcPts val="3471"/>
              </a:lnSpc>
              <a:spcBef>
                <a:spcPts val="196"/>
              </a:spcBef>
            </a:pPr>
            <a:endParaRPr sz="2400" b="1" dirty="0">
              <a:solidFill>
                <a:srgbClr val="FF0000"/>
              </a:solidFill>
              <a:latin typeface="Times New Roman" pitchFamily="18" charset="0"/>
              <a:cs typeface="Times New Roman" pitchFamily="18" charset="0"/>
            </a:endParaRPr>
          </a:p>
        </p:txBody>
      </p:sp>
      <p:sp>
        <p:nvSpPr>
          <p:cNvPr id="21" name="object 10">
            <a:extLst>
              <a:ext uri="{FF2B5EF4-FFF2-40B4-BE49-F238E27FC236}">
                <a16:creationId xmlns:a16="http://schemas.microsoft.com/office/drawing/2014/main" id="{27824596-7DE1-4136-95E4-49A51856B6D3}"/>
              </a:ext>
            </a:extLst>
          </p:cNvPr>
          <p:cNvSpPr/>
          <p:nvPr/>
        </p:nvSpPr>
        <p:spPr>
          <a:xfrm>
            <a:off x="7455853" y="482101"/>
            <a:ext cx="957352" cy="1276313"/>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000" dirty="0"/>
          </a:p>
        </p:txBody>
      </p:sp>
      <p:sp>
        <p:nvSpPr>
          <p:cNvPr id="18" name="object 2">
            <a:extLst>
              <a:ext uri="{FF2B5EF4-FFF2-40B4-BE49-F238E27FC236}">
                <a16:creationId xmlns:a16="http://schemas.microsoft.com/office/drawing/2014/main" id="{CE68ADA6-8540-41B8-AEDA-12525C40B298}"/>
              </a:ext>
            </a:extLst>
          </p:cNvPr>
          <p:cNvSpPr txBox="1">
            <a:spLocks/>
          </p:cNvSpPr>
          <p:nvPr/>
        </p:nvSpPr>
        <p:spPr>
          <a:xfrm>
            <a:off x="285720" y="285728"/>
            <a:ext cx="7000924" cy="1775416"/>
          </a:xfrm>
          <a:prstGeom prst="rect">
            <a:avLst/>
          </a:prstGeom>
        </p:spPr>
        <p:txBody>
          <a:bodyPr vert="horz" wrap="square" lIns="0" tIns="25966" rIns="0" bIns="0" rtlCol="0">
            <a:spAutoFit/>
          </a:bodyPr>
          <a:lstStyle>
            <a:lvl1pPr>
              <a:defRPr sz="3400" b="1" i="0">
                <a:solidFill>
                  <a:schemeClr val="bg1"/>
                </a:solidFill>
                <a:latin typeface="Arial"/>
                <a:ea typeface="+mj-ea"/>
                <a:cs typeface="Arial"/>
              </a:defRPr>
            </a:lvl1pPr>
          </a:lstStyle>
          <a:p>
            <a:pPr marL="22581" algn="ctr" defTabSz="1625803">
              <a:spcBef>
                <a:spcPts val="203"/>
              </a:spcBef>
              <a:defRPr/>
            </a:pPr>
            <a:r>
              <a:rPr lang="uz-Cyrl-UZ" sz="2800" dirty="0">
                <a:latin typeface="Arial" panose="020B0604020202020204" pitchFamily="34" charset="0"/>
                <a:cs typeface="Arial" panose="020B0604020202020204" pitchFamily="34" charset="0"/>
              </a:rPr>
              <a:t>FANDAGI YANGI</a:t>
            </a:r>
            <a:r>
              <a:rPr lang="en-US" sz="2800" dirty="0">
                <a:latin typeface="Arial" panose="020B0604020202020204" pitchFamily="34" charset="0"/>
                <a:cs typeface="Arial" panose="020B0604020202020204" pitchFamily="34" charset="0"/>
              </a:rPr>
              <a:t>LIKLAR, FANNI</a:t>
            </a:r>
            <a:r>
              <a:rPr lang="uz-Cyrl-UZ"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O'QITISHNING  DOLZARB  MASALALARI</a:t>
            </a:r>
            <a:r>
              <a:rPr lang="uz-Cyrl-UZ"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MODULI </a:t>
            </a:r>
            <a:endParaRPr lang="en-US" sz="2800" kern="0" spc="18" dirty="0">
              <a:solidFill>
                <a:sysClr val="window" lastClr="FFFFFF"/>
              </a:solidFill>
            </a:endParaRPr>
          </a:p>
          <a:p>
            <a:pPr marL="22581" algn="ctr" defTabSz="1625803">
              <a:spcBef>
                <a:spcPts val="203"/>
              </a:spcBef>
              <a:defRPr/>
            </a:pPr>
            <a:endParaRPr lang="en-US" sz="2800" kern="0" spc="18" dirty="0">
              <a:solidFill>
                <a:sysClr val="window" lastClr="FFFFFF"/>
              </a:solidFill>
            </a:endParaRPr>
          </a:p>
        </p:txBody>
      </p:sp>
      <p:pic>
        <p:nvPicPr>
          <p:cNvPr id="13316" name="Picture 4" descr="Биология 7 класс | Бесплатные онлайн тесты для учащихся"/>
          <p:cNvPicPr>
            <a:picLocks noChangeAspect="1" noChangeArrowheads="1"/>
          </p:cNvPicPr>
          <p:nvPr/>
        </p:nvPicPr>
        <p:blipFill>
          <a:blip r:embed="rId2"/>
          <a:srcRect/>
          <a:stretch>
            <a:fillRect/>
          </a:stretch>
        </p:blipFill>
        <p:spPr bwMode="auto">
          <a:xfrm>
            <a:off x="6500826" y="2214554"/>
            <a:ext cx="2428872" cy="3143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3" cstate="print"/>
          <a:srcRect/>
          <a:stretch>
            <a:fillRect/>
          </a:stretch>
        </p:blipFill>
        <p:spPr bwMode="auto">
          <a:xfrm>
            <a:off x="7429520" y="428604"/>
            <a:ext cx="1428760" cy="1357322"/>
          </a:xfrm>
          <a:prstGeom prst="rect">
            <a:avLst/>
          </a:prstGeom>
          <a:noFill/>
          <a:ln w="9525">
            <a:noFill/>
            <a:miter lim="800000"/>
            <a:headEnd/>
            <a:tailEnd/>
          </a:ln>
          <a:effectLst/>
        </p:spPr>
      </p:pic>
      <p:sp>
        <p:nvSpPr>
          <p:cNvPr id="9" name="Прямоугольник 8"/>
          <p:cNvSpPr/>
          <p:nvPr/>
        </p:nvSpPr>
        <p:spPr>
          <a:xfrm>
            <a:off x="539552" y="5476374"/>
            <a:ext cx="5357850" cy="1123871"/>
          </a:xfrm>
          <a:prstGeom prst="rect">
            <a:avLst/>
          </a:prstGeom>
        </p:spPr>
        <p:style>
          <a:lnRef idx="2">
            <a:schemeClr val="accent1"/>
          </a:lnRef>
          <a:fillRef idx="1">
            <a:schemeClr val="lt1"/>
          </a:fillRef>
          <a:effectRef idx="0">
            <a:schemeClr val="accent1"/>
          </a:effectRef>
          <a:fontRef idx="minor">
            <a:schemeClr val="dk1"/>
          </a:fontRef>
        </p:style>
        <p:txBody>
          <a:bodyPr wrap="square" lIns="76682" tIns="38341" rIns="76682" bIns="38341">
            <a:spAutoFit/>
          </a:bodyPr>
          <a:lstStyle/>
          <a:p>
            <a:pPr marL="287556" indent="-287556" algn="ctr"/>
            <a:r>
              <a:rPr lang="en-US" sz="1700" b="1" dirty="0" err="1" smtClean="0">
                <a:solidFill>
                  <a:srgbClr val="FF0000"/>
                </a:solidFill>
                <a:latin typeface="Times New Roman" pitchFamily="18" charset="0"/>
                <a:cs typeface="Times New Roman" pitchFamily="18" charset="0"/>
              </a:rPr>
              <a:t>Yunusova</a:t>
            </a:r>
            <a:r>
              <a:rPr lang="en-US" sz="1700" b="1" dirty="0" smtClean="0">
                <a:solidFill>
                  <a:srgbClr val="FF0000"/>
                </a:solidFill>
                <a:latin typeface="Times New Roman" pitchFamily="18" charset="0"/>
                <a:cs typeface="Times New Roman" pitchFamily="18" charset="0"/>
              </a:rPr>
              <a:t> </a:t>
            </a:r>
            <a:r>
              <a:rPr lang="en-US" sz="1700" b="1" dirty="0" err="1" smtClean="0">
                <a:solidFill>
                  <a:srgbClr val="FF0000"/>
                </a:solidFill>
                <a:latin typeface="Times New Roman" pitchFamily="18" charset="0"/>
                <a:cs typeface="Times New Roman" pitchFamily="18" charset="0"/>
              </a:rPr>
              <a:t>Navbahor</a:t>
            </a:r>
            <a:r>
              <a:rPr lang="en-US" sz="1700" b="1" dirty="0" smtClean="0">
                <a:solidFill>
                  <a:srgbClr val="FF0000"/>
                </a:solidFill>
                <a:latin typeface="Times New Roman" pitchFamily="18" charset="0"/>
                <a:cs typeface="Times New Roman" pitchFamily="18" charset="0"/>
              </a:rPr>
              <a:t> </a:t>
            </a:r>
            <a:r>
              <a:rPr lang="en-US" sz="1700" b="1" dirty="0" err="1" smtClean="0">
                <a:solidFill>
                  <a:srgbClr val="FF0000"/>
                </a:solidFill>
                <a:latin typeface="Times New Roman" pitchFamily="18" charset="0"/>
                <a:cs typeface="Times New Roman" pitchFamily="18" charset="0"/>
              </a:rPr>
              <a:t>Ahmadjonovna</a:t>
            </a:r>
            <a:endParaRPr lang="en-US" sz="1700" b="1" dirty="0" smtClean="0">
              <a:solidFill>
                <a:srgbClr val="FF0000"/>
              </a:solidFill>
              <a:latin typeface="Times New Roman" pitchFamily="18" charset="0"/>
              <a:cs typeface="Times New Roman" pitchFamily="18" charset="0"/>
            </a:endParaRPr>
          </a:p>
          <a:p>
            <a:pPr marL="287556" indent="-287556" algn="ctr"/>
            <a:r>
              <a:rPr lang="en-US" sz="1700" b="1" dirty="0" smtClean="0">
                <a:solidFill>
                  <a:srgbClr val="FF0000"/>
                </a:solidFill>
                <a:latin typeface="Times New Roman" pitchFamily="18" charset="0"/>
                <a:cs typeface="Times New Roman" pitchFamily="18" charset="0"/>
              </a:rPr>
              <a:t>Samarqand</a:t>
            </a:r>
            <a:r>
              <a:rPr lang="uz-Cyrl-UZ" sz="1700" b="1" dirty="0" smtClean="0">
                <a:solidFill>
                  <a:srgbClr val="FF0000"/>
                </a:solidFill>
                <a:latin typeface="Times New Roman" pitchFamily="18" charset="0"/>
                <a:cs typeface="Times New Roman" pitchFamily="18" charset="0"/>
              </a:rPr>
              <a:t> viloyati </a:t>
            </a:r>
            <a:r>
              <a:rPr lang="en-US" sz="1700" b="1" dirty="0" smtClean="0">
                <a:solidFill>
                  <a:srgbClr val="FF0000"/>
                </a:solidFill>
                <a:latin typeface="Times New Roman" pitchFamily="18" charset="0"/>
                <a:cs typeface="Times New Roman" pitchFamily="18" charset="0"/>
              </a:rPr>
              <a:t>PYMO‘ </a:t>
            </a:r>
            <a:r>
              <a:rPr lang="en-US" sz="1700" b="1" dirty="0" err="1" smtClean="0">
                <a:solidFill>
                  <a:srgbClr val="FF0000"/>
                </a:solidFill>
                <a:latin typeface="Times New Roman" pitchFamily="18" charset="0"/>
                <a:cs typeface="Times New Roman" pitchFamily="18" charset="0"/>
              </a:rPr>
              <a:t>milli</a:t>
            </a:r>
            <a:r>
              <a:rPr lang="uz-Cyrl-UZ" sz="1700" b="1" dirty="0" smtClean="0">
                <a:solidFill>
                  <a:srgbClr val="FF0000"/>
                </a:solidFill>
                <a:latin typeface="Times New Roman" pitchFamily="18" charset="0"/>
                <a:cs typeface="Times New Roman" pitchFamily="18" charset="0"/>
              </a:rPr>
              <a:t>y markazi </a:t>
            </a:r>
            <a:endParaRPr lang="en-US" sz="1700" b="1" dirty="0" smtClean="0">
              <a:solidFill>
                <a:srgbClr val="FF0000"/>
              </a:solidFill>
              <a:latin typeface="Times New Roman" pitchFamily="18" charset="0"/>
              <a:cs typeface="Times New Roman" pitchFamily="18" charset="0"/>
            </a:endParaRPr>
          </a:p>
          <a:p>
            <a:pPr marL="287556" indent="-287556" algn="ctr"/>
            <a:r>
              <a:rPr lang="uz-Cyrl-UZ" sz="1700" b="1" dirty="0" smtClean="0">
                <a:solidFill>
                  <a:srgbClr val="FF0000"/>
                </a:solidFill>
                <a:latin typeface="Times New Roman" pitchFamily="18" charset="0"/>
                <a:cs typeface="Times New Roman" pitchFamily="18" charset="0"/>
              </a:rPr>
              <a:t>“Aniq va tabiiy fanlar </a:t>
            </a:r>
            <a:r>
              <a:rPr lang="en-US" sz="1700" b="1" dirty="0" smtClean="0">
                <a:solidFill>
                  <a:srgbClr val="FF0000"/>
                </a:solidFill>
                <a:latin typeface="Times New Roman" pitchFamily="18" charset="0"/>
                <a:cs typeface="Times New Roman" pitchFamily="18" charset="0"/>
              </a:rPr>
              <a:t>m</a:t>
            </a:r>
            <a:r>
              <a:rPr lang="uz-Cyrl-UZ" sz="1700" b="1" dirty="0" smtClean="0">
                <a:solidFill>
                  <a:srgbClr val="FF0000"/>
                </a:solidFill>
                <a:latin typeface="Times New Roman" pitchFamily="18" charset="0"/>
                <a:cs typeface="Times New Roman" pitchFamily="18" charset="0"/>
              </a:rPr>
              <a:t>etodikasi” kafedrasi </a:t>
            </a:r>
            <a:endParaRPr lang="en-US" sz="1700" b="1" dirty="0" smtClean="0">
              <a:solidFill>
                <a:srgbClr val="FF0000"/>
              </a:solidFill>
              <a:latin typeface="Times New Roman" pitchFamily="18" charset="0"/>
              <a:cs typeface="Times New Roman" pitchFamily="18" charset="0"/>
            </a:endParaRPr>
          </a:p>
          <a:p>
            <a:pPr marL="287556" indent="-287556" algn="ctr"/>
            <a:r>
              <a:rPr lang="en-US" sz="1700" b="1" dirty="0" err="1" smtClean="0">
                <a:solidFill>
                  <a:srgbClr val="FF0000"/>
                </a:solidFill>
                <a:latin typeface="Times New Roman" pitchFamily="18" charset="0"/>
                <a:cs typeface="Times New Roman" pitchFamily="18" charset="0"/>
              </a:rPr>
              <a:t>katta</a:t>
            </a:r>
            <a:r>
              <a:rPr lang="en-US" sz="1700" b="1" dirty="0" smtClean="0">
                <a:solidFill>
                  <a:srgbClr val="FF0000"/>
                </a:solidFill>
                <a:latin typeface="Times New Roman" pitchFamily="18" charset="0"/>
                <a:cs typeface="Times New Roman" pitchFamily="18" charset="0"/>
              </a:rPr>
              <a:t> </a:t>
            </a:r>
            <a:r>
              <a:rPr lang="en-US" sz="1700" b="1" dirty="0" err="1" smtClean="0">
                <a:solidFill>
                  <a:srgbClr val="FF0000"/>
                </a:solidFill>
                <a:latin typeface="Times New Roman" pitchFamily="18" charset="0"/>
                <a:cs typeface="Times New Roman" pitchFamily="18" charset="0"/>
              </a:rPr>
              <a:t>o‘qituvchisi</a:t>
            </a:r>
            <a:endParaRPr lang="en-US" sz="17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65696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err="1" smtClean="0">
                <a:solidFill>
                  <a:schemeClr val="bg1"/>
                </a:solidFill>
                <a:latin typeface="Times New Roman" pitchFamily="18" charset="0"/>
                <a:cs typeface="Times New Roman" pitchFamily="18" charset="0"/>
              </a:rPr>
              <a:t>Mavzu</a:t>
            </a:r>
            <a:r>
              <a:rPr lang="en-US" sz="3200" b="1" dirty="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Biologiya</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darslarida</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Kvest</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texnologiyasi”dan</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foydalanish</a:t>
            </a:r>
            <a:endParaRPr lang="en-US" sz="3600" b="1" dirty="0">
              <a:solidFill>
                <a:schemeClr val="bg1"/>
              </a:solidFill>
              <a:latin typeface="Times New Roman" pitchFamily="18" charset="0"/>
              <a:cs typeface="Times New Roman" pitchFamily="18" charset="0"/>
            </a:endParaRPr>
          </a:p>
        </p:txBody>
      </p:sp>
      <p:sp>
        <p:nvSpPr>
          <p:cNvPr id="5" name="TextBox 4"/>
          <p:cNvSpPr txBox="1"/>
          <p:nvPr/>
        </p:nvSpPr>
        <p:spPr>
          <a:xfrm>
            <a:off x="214282" y="1285860"/>
            <a:ext cx="8679744"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200" b="1" dirty="0" err="1" smtClean="0">
                <a:latin typeface="Times New Roman" pitchFamily="18" charset="0"/>
                <a:cs typeface="Times New Roman" pitchFamily="18" charset="0"/>
              </a:rPr>
              <a:t>Kembridj</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universitetei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biologiya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fakulteti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talabalari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yozgi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ta’tilda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biologiya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fanidan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toqqa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amaliyotga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chiqish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istagini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bildirib</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oliy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ta’lim</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muassasasi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rahbariyatiga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ariza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bilan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chiqishdi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Arizachilarning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talabi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qondiriladigan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bo‘ldi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Faqat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ularning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oldilariga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shart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qo‘yishdi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Talabalar</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amaliyotda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tog‘ning</a:t>
            </a:r>
            <a:r>
              <a:rPr lang="en-US" sz="2200" b="1" dirty="0" smtClean="0">
                <a:latin typeface="Times New Roman" pitchFamily="18" charset="0"/>
                <a:cs typeface="Times New Roman" pitchFamily="18" charset="0"/>
              </a:rPr>
              <a:t> eng </a:t>
            </a:r>
            <a:r>
              <a:rPr lang="en-US" sz="2200" b="1" dirty="0" err="1" smtClean="0">
                <a:latin typeface="Times New Roman" pitchFamily="18" charset="0"/>
                <a:cs typeface="Times New Roman" pitchFamily="18" charset="0"/>
              </a:rPr>
              <a:t>baland</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cho‘qqisigacha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borib</a:t>
            </a:r>
            <a:r>
              <a:rPr lang="en-US" sz="2200" b="1" dirty="0" smtClean="0">
                <a:latin typeface="Times New Roman" pitchFamily="18" charset="0"/>
                <a:cs typeface="Times New Roman" pitchFamily="18" charset="0"/>
              </a:rPr>
              <a:t>, u </a:t>
            </a:r>
            <a:r>
              <a:rPr lang="en-US" sz="2200" b="1" dirty="0" err="1" smtClean="0">
                <a:latin typeface="Times New Roman" pitchFamily="18" charset="0"/>
                <a:cs typeface="Times New Roman" pitchFamily="18" charset="0"/>
              </a:rPr>
              <a:t>yerdan</a:t>
            </a:r>
            <a:r>
              <a:rPr lang="en-US" sz="2200" b="1" dirty="0" smtClean="0">
                <a:latin typeface="Times New Roman" pitchFamily="18" charset="0"/>
                <a:cs typeface="Times New Roman" pitchFamily="18" charset="0"/>
              </a:rPr>
              <a:t> eng </a:t>
            </a:r>
            <a:r>
              <a:rPr lang="en-US" sz="2200" b="1" dirty="0" err="1" smtClean="0">
                <a:latin typeface="Times New Roman" pitchFamily="18" charset="0"/>
                <a:cs typeface="Times New Roman" pitchFamily="18" charset="0"/>
              </a:rPr>
              <a:t>qimmatli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dorivor</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o‘simlikni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olib</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kelishlari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kerak</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edi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Sayohat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tashkil</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etildi.Talabalar</a:t>
            </a:r>
            <a:r>
              <a:rPr lang="en-US" sz="2200" b="1" dirty="0" smtClean="0">
                <a:latin typeface="Times New Roman" pitchFamily="18" charset="0"/>
                <a:cs typeface="Times New Roman" pitchFamily="18" charset="0"/>
              </a:rPr>
              <a:t> eng </a:t>
            </a:r>
            <a:r>
              <a:rPr lang="en-US" sz="2200" b="1" dirty="0" err="1" smtClean="0">
                <a:latin typeface="Times New Roman" pitchFamily="18" charset="0"/>
                <a:cs typeface="Times New Roman" pitchFamily="18" charset="0"/>
              </a:rPr>
              <a:t>baland</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cho‘qqigacha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borgancha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bir</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qancha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to‘siqlardan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o‘tishlari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kerak</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edi</a:t>
            </a:r>
            <a:r>
              <a:rPr lang="en-US" sz="2200" b="1" dirty="0" smtClean="0">
                <a:latin typeface="Times New Roman" pitchFamily="18" charset="0"/>
                <a:cs typeface="Times New Roman" pitchFamily="18" charset="0"/>
              </a:rPr>
              <a:t>.</a:t>
            </a:r>
            <a:endParaRPr lang="uz-Latn-UZ" sz="2200" b="1" dirty="0" smtClean="0">
              <a:latin typeface="Times New Roman" pitchFamily="18" charset="0"/>
              <a:cs typeface="Times New Roman" pitchFamily="18" charset="0"/>
            </a:endParaRPr>
          </a:p>
          <a:p>
            <a:pPr algn="just"/>
            <a:endParaRPr lang="uz-Latn-UZ" sz="2200" b="1" dirty="0" smtClean="0">
              <a:latin typeface="Times New Roman" pitchFamily="18" charset="0"/>
              <a:cs typeface="Times New Roman" pitchFamily="18" charset="0"/>
            </a:endParaRPr>
          </a:p>
        </p:txBody>
      </p:sp>
      <p:sp>
        <p:nvSpPr>
          <p:cNvPr id="12290" name="AutoShape 2" descr="TOG II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2" name="AutoShape 4" descr="Oltoy Oltin Tog'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4" name="AutoShape 6" descr="Oltoy Oltin Tog'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6" name="AutoShape 8" descr="Oltoy Oltin Tog'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2298" name="Picture 10" descr="http://world.meros.uz/uz/wonder/avatar?id=359"/>
          <p:cNvPicPr>
            <a:picLocks noChangeAspect="1" noChangeArrowheads="1"/>
          </p:cNvPicPr>
          <p:nvPr/>
        </p:nvPicPr>
        <p:blipFill>
          <a:blip r:embed="rId2"/>
          <a:srcRect/>
          <a:stretch>
            <a:fillRect/>
          </a:stretch>
        </p:blipFill>
        <p:spPr bwMode="auto">
          <a:xfrm>
            <a:off x="428596" y="4357694"/>
            <a:ext cx="8286808" cy="2286016"/>
          </a:xfrm>
          <a:prstGeom prst="rect">
            <a:avLst/>
          </a:prstGeom>
          <a:noFill/>
        </p:spPr>
      </p:pic>
    </p:spTree>
    <p:extLst>
      <p:ext uri="{BB962C8B-B14F-4D97-AF65-F5344CB8AC3E}">
        <p14:creationId xmlns:p14="http://schemas.microsoft.com/office/powerpoint/2010/main" val="782712109"/>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0" y="0"/>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uz-Latn-UZ" sz="3600" b="1" dirty="0" smtClean="0">
                <a:solidFill>
                  <a:schemeClr val="bg1"/>
                </a:solidFill>
                <a:latin typeface="Times New Roman" pitchFamily="18" charset="0"/>
                <a:cs typeface="Times New Roman" pitchFamily="18" charset="0"/>
              </a:rPr>
              <a:t>1-TOPSHIRIQ</a:t>
            </a:r>
          </a:p>
        </p:txBody>
      </p:sp>
      <p:sp>
        <p:nvSpPr>
          <p:cNvPr id="3" name="Прямоугольник 2"/>
          <p:cNvSpPr/>
          <p:nvPr/>
        </p:nvSpPr>
        <p:spPr>
          <a:xfrm>
            <a:off x="357158" y="1357298"/>
            <a:ext cx="8501122" cy="44012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err="1" smtClean="0">
                <a:latin typeface="Times New Roman" pitchFamily="18" charset="0"/>
                <a:cs typeface="Times New Roman" pitchFamily="18" charset="0"/>
              </a:rPr>
              <a:t>Talabalar</a:t>
            </a:r>
            <a:r>
              <a:rPr lang="en-US" sz="2800" b="1" dirty="0" smtClean="0">
                <a:latin typeface="Times New Roman" pitchFamily="18" charset="0"/>
                <a:cs typeface="Times New Roman" pitchFamily="18" charset="0"/>
              </a:rPr>
              <a:t> </a:t>
            </a:r>
            <a:r>
              <a:rPr lang="uz-Cyrl-UZ" sz="2800" b="1" dirty="0" smtClean="0">
                <a:latin typeface="Times New Roman" pitchFamily="18" charset="0"/>
                <a:cs typeface="Times New Roman" pitchFamily="18" charset="0"/>
              </a:rPr>
              <a:t>30</a:t>
            </a:r>
            <a:r>
              <a:rPr lang="en-US" sz="2800" b="1" dirty="0" smtClean="0">
                <a:latin typeface="Times New Roman" pitchFamily="18" charset="0"/>
                <a:cs typeface="Times New Roman" pitchFamily="18" charset="0"/>
              </a:rPr>
              <a:t>00 </a:t>
            </a:r>
            <a:r>
              <a:rPr lang="en-US" sz="2800" b="1" dirty="0" err="1" smtClean="0">
                <a:latin typeface="Times New Roman" pitchFamily="18" charset="0"/>
                <a:cs typeface="Times New Roman" pitchFamily="18" charset="0"/>
              </a:rPr>
              <a:t>metr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balandlikka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ko‘tarilishi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uchun</a:t>
            </a:r>
            <a:r>
              <a:rPr lang="en-US"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uz-Cyrl-UZ" sz="2800" b="1" dirty="0" smtClean="0">
                <a:latin typeface="Times New Roman" pitchFamily="18" charset="0"/>
                <a:cs typeface="Times New Roman" pitchFamily="18" charset="0"/>
              </a:rPr>
              <a:t>150 </a:t>
            </a:r>
            <a:r>
              <a:rPr lang="en-US" sz="2800" b="1" dirty="0" smtClean="0">
                <a:latin typeface="Times New Roman" pitchFamily="18" charset="0"/>
                <a:cs typeface="Times New Roman" pitchFamily="18" charset="0"/>
              </a:rPr>
              <a:t>km </a:t>
            </a:r>
            <a:r>
              <a:rPr lang="en-US" sz="2800" b="1" dirty="0" err="1" smtClean="0">
                <a:latin typeface="Times New Roman" pitchFamily="18" charset="0"/>
                <a:cs typeface="Times New Roman" pitchFamily="18" charset="0"/>
              </a:rPr>
              <a:t>yo‘l</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bosib</a:t>
            </a:r>
            <a:r>
              <a:rPr lang="en-US" sz="2800" b="1" dirty="0" smtClean="0">
                <a:latin typeface="Times New Roman" pitchFamily="18" charset="0"/>
                <a:cs typeface="Times New Roman" pitchFamily="18" charset="0"/>
              </a:rPr>
              <a:t>, 5 kun </a:t>
            </a:r>
            <a:r>
              <a:rPr lang="en-US" sz="2800" b="1" dirty="0" err="1" smtClean="0">
                <a:latin typeface="Times New Roman" pitchFamily="18" charset="0"/>
                <a:cs typeface="Times New Roman" pitchFamily="18" charset="0"/>
              </a:rPr>
              <a:t>yurishlari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kerak</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Bir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kishi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soatda</a:t>
            </a:r>
            <a:r>
              <a:rPr lang="ru-RU"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o‘rtacha</a:t>
            </a:r>
            <a:r>
              <a:rPr lang="en-US"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3 km </a:t>
            </a:r>
            <a:r>
              <a:rPr lang="en-US" sz="2800" b="1" dirty="0" err="1" smtClean="0">
                <a:latin typeface="Times New Roman" pitchFamily="18" charset="0"/>
                <a:cs typeface="Times New Roman" pitchFamily="18" charset="0"/>
              </a:rPr>
              <a:t>yo‘l</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yurishi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mumkin</a:t>
            </a:r>
            <a:r>
              <a:rPr lang="en-US" sz="2800" b="1" dirty="0" smtClean="0">
                <a:latin typeface="Times New Roman" pitchFamily="18" charset="0"/>
                <a:cs typeface="Times New Roman" pitchFamily="18" charset="0"/>
              </a:rPr>
              <a:t>)</a:t>
            </a:r>
          </a:p>
          <a:p>
            <a:pPr algn="just"/>
            <a:r>
              <a:rPr lang="en-US" sz="2800" b="1" dirty="0" err="1" smtClean="0">
                <a:latin typeface="Times New Roman" pitchFamily="18" charset="0"/>
                <a:cs typeface="Times New Roman" pitchFamily="18" charset="0"/>
              </a:rPr>
              <a:t>Topshiriq</a:t>
            </a:r>
            <a:r>
              <a:rPr lang="uz-Latn-UZ"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Talabalar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kunda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necha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soatdan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yo‘l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yurishganini</a:t>
            </a:r>
            <a:r>
              <a:rPr lang="en-US" sz="2800" dirty="0" smtClean="0">
                <a:latin typeface="Times New Roman" pitchFamily="18" charset="0"/>
                <a:cs typeface="Times New Roman" pitchFamily="18" charset="0"/>
              </a:rPr>
              <a:t> </a:t>
            </a:r>
            <a:r>
              <a:rPr lang="uz-Latn-UZ" sz="2800" dirty="0" smtClean="0">
                <a:latin typeface="Times New Roman" pitchFamily="18" charset="0"/>
                <a:cs typeface="Times New Roman" pitchFamily="18" charset="0"/>
              </a:rPr>
              <a:t>aniqlang</a:t>
            </a:r>
            <a:r>
              <a:rPr lang="en-US" sz="2800" dirty="0" smtClean="0">
                <a:latin typeface="Times New Roman" pitchFamily="18" charset="0"/>
                <a:cs typeface="Times New Roman" pitchFamily="18" charset="0"/>
              </a:rPr>
              <a:t>.</a:t>
            </a:r>
            <a:endParaRPr lang="uz-Latn-UZ" sz="2800" dirty="0" smtClean="0">
              <a:latin typeface="Times New Roman" pitchFamily="18" charset="0"/>
              <a:cs typeface="Times New Roman" pitchFamily="18" charset="0"/>
            </a:endParaRPr>
          </a:p>
          <a:p>
            <a:pPr marL="342900" indent="-342900" algn="just">
              <a:buAutoNum type="arabicPeriod"/>
            </a:pPr>
            <a:r>
              <a:rPr lang="en-US" sz="2800" dirty="0" smtClean="0">
                <a:latin typeface="Times New Roman" pitchFamily="18" charset="0"/>
                <a:cs typeface="Times New Roman" pitchFamily="18" charset="0"/>
              </a:rPr>
              <a:t>5 </a:t>
            </a:r>
            <a:r>
              <a:rPr lang="en-US" sz="2800" dirty="0" err="1" smtClean="0">
                <a:latin typeface="Times New Roman" pitchFamily="18" charset="0"/>
                <a:cs typeface="Times New Roman" pitchFamily="18" charset="0"/>
              </a:rPr>
              <a:t>soat</a:t>
            </a:r>
            <a:endParaRPr lang="uz-Latn-UZ" sz="2800" dirty="0" smtClean="0">
              <a:latin typeface="Times New Roman" pitchFamily="18" charset="0"/>
              <a:cs typeface="Times New Roman" pitchFamily="18" charset="0"/>
            </a:endParaRPr>
          </a:p>
          <a:p>
            <a:pPr marL="342900" indent="-342900" algn="just">
              <a:buAutoNum type="arabicPeriod" startAt="2"/>
            </a:pPr>
            <a:r>
              <a:rPr lang="en-US" sz="2800" dirty="0" smtClean="0">
                <a:latin typeface="Times New Roman" pitchFamily="18" charset="0"/>
                <a:cs typeface="Times New Roman" pitchFamily="18" charset="0"/>
              </a:rPr>
              <a:t>8</a:t>
            </a:r>
            <a:r>
              <a:rPr lang="uz-Latn-UZ"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soat</a:t>
            </a:r>
            <a:endParaRPr lang="uz-Latn-UZ" sz="2800" dirty="0" smtClean="0">
              <a:latin typeface="Times New Roman" pitchFamily="18" charset="0"/>
              <a:cs typeface="Times New Roman" pitchFamily="18" charset="0"/>
            </a:endParaRPr>
          </a:p>
          <a:p>
            <a:pPr marL="342900" indent="-342900" algn="just">
              <a:buAutoNum type="arabicPeriod" startAt="3"/>
            </a:pPr>
            <a:r>
              <a:rPr lang="en-US" sz="2800" dirty="0" smtClean="0">
                <a:latin typeface="Times New Roman" pitchFamily="18" charset="0"/>
                <a:cs typeface="Times New Roman" pitchFamily="18" charset="0"/>
              </a:rPr>
              <a:t>7</a:t>
            </a:r>
            <a:r>
              <a:rPr lang="uz-Latn-UZ"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soat</a:t>
            </a:r>
            <a:endParaRPr lang="uz-Latn-UZ" sz="2800" dirty="0" smtClean="0">
              <a:latin typeface="Times New Roman" pitchFamily="18" charset="0"/>
              <a:cs typeface="Times New Roman" pitchFamily="18" charset="0"/>
            </a:endParaRPr>
          </a:p>
          <a:p>
            <a:pPr marL="342900" indent="-342900" algn="just">
              <a:buAutoNum type="arabicPeriod" startAt="4"/>
            </a:pPr>
            <a:r>
              <a:rPr lang="en-US" sz="2800" dirty="0" smtClean="0">
                <a:latin typeface="Times New Roman" pitchFamily="18" charset="0"/>
                <a:cs typeface="Times New Roman" pitchFamily="18" charset="0"/>
              </a:rPr>
              <a:t>10</a:t>
            </a:r>
            <a:r>
              <a:rPr lang="uz-Latn-UZ"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soat</a:t>
            </a:r>
            <a:endParaRPr lang="uz-Latn-UZ" sz="2800" dirty="0" smtClean="0">
              <a:latin typeface="Times New Roman" pitchFamily="18" charset="0"/>
              <a:cs typeface="Times New Roman" pitchFamily="18" charset="0"/>
            </a:endParaRPr>
          </a:p>
          <a:p>
            <a:pPr marL="342900" indent="-342900" algn="just"/>
            <a:r>
              <a:rPr lang="uz-Latn-UZ" sz="28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2547679581"/>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0" y="0"/>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uz-Latn-UZ" sz="3600" b="1" dirty="0" smtClean="0">
                <a:solidFill>
                  <a:schemeClr val="bg1"/>
                </a:solidFill>
                <a:latin typeface="Times New Roman" pitchFamily="18" charset="0"/>
                <a:cs typeface="Times New Roman" pitchFamily="18" charset="0"/>
              </a:rPr>
              <a:t>1-TOPSHIRIQ</a:t>
            </a:r>
            <a:r>
              <a:rPr lang="uz-Cyrl-UZ" sz="3600" b="1" dirty="0" smtClean="0">
                <a:solidFill>
                  <a:schemeClr val="bg1"/>
                </a:solidFill>
                <a:latin typeface="Times New Roman" pitchFamily="18" charset="0"/>
                <a:cs typeface="Times New Roman" pitchFamily="18" charset="0"/>
              </a:rPr>
              <a:t> </a:t>
            </a:r>
            <a:r>
              <a:rPr lang="en-US" sz="3600" b="1" dirty="0" smtClean="0">
                <a:solidFill>
                  <a:schemeClr val="bg1"/>
                </a:solidFill>
                <a:latin typeface="Times New Roman" pitchFamily="18" charset="0"/>
                <a:cs typeface="Times New Roman" pitchFamily="18" charset="0"/>
              </a:rPr>
              <a:t>JAVOBI</a:t>
            </a:r>
            <a:endParaRPr lang="uz-Latn-UZ" sz="3600" b="1" dirty="0" smtClean="0">
              <a:solidFill>
                <a:schemeClr val="bg1"/>
              </a:solidFill>
              <a:latin typeface="Times New Roman" pitchFamily="18" charset="0"/>
              <a:cs typeface="Times New Roman" pitchFamily="18" charset="0"/>
            </a:endParaRPr>
          </a:p>
        </p:txBody>
      </p:sp>
      <p:sp>
        <p:nvSpPr>
          <p:cNvPr id="3" name="Прямоугольник 2"/>
          <p:cNvSpPr/>
          <p:nvPr/>
        </p:nvSpPr>
        <p:spPr>
          <a:xfrm>
            <a:off x="357158" y="1357298"/>
            <a:ext cx="8501122"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err="1" smtClean="0">
                <a:latin typeface="Times New Roman" pitchFamily="18" charset="0"/>
                <a:cs typeface="Times New Roman" pitchFamily="18" charset="0"/>
              </a:rPr>
              <a:t>Talabalar</a:t>
            </a:r>
            <a:r>
              <a:rPr lang="en-US" sz="2800" b="1" dirty="0" smtClean="0">
                <a:latin typeface="Times New Roman" pitchFamily="18" charset="0"/>
                <a:cs typeface="Times New Roman" pitchFamily="18" charset="0"/>
              </a:rPr>
              <a:t> </a:t>
            </a:r>
            <a:r>
              <a:rPr lang="uz-Cyrl-UZ" sz="2800" b="1" dirty="0" smtClean="0">
                <a:latin typeface="Times New Roman" pitchFamily="18" charset="0"/>
                <a:cs typeface="Times New Roman" pitchFamily="18" charset="0"/>
              </a:rPr>
              <a:t>30</a:t>
            </a:r>
            <a:r>
              <a:rPr lang="en-US" sz="2800" b="1" dirty="0" smtClean="0">
                <a:latin typeface="Times New Roman" pitchFamily="18" charset="0"/>
                <a:cs typeface="Times New Roman" pitchFamily="18" charset="0"/>
              </a:rPr>
              <a:t>00 </a:t>
            </a:r>
            <a:r>
              <a:rPr lang="en-US" sz="2800" b="1" dirty="0" err="1" smtClean="0">
                <a:latin typeface="Times New Roman" pitchFamily="18" charset="0"/>
                <a:cs typeface="Times New Roman" pitchFamily="18" charset="0"/>
              </a:rPr>
              <a:t>metr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balandlikka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ko‘tarilishi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uchun</a:t>
            </a:r>
            <a:r>
              <a:rPr lang="en-US"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 </a:t>
            </a:r>
            <a:r>
              <a:rPr lang="uz-Cyrl-UZ" sz="2800" b="1" dirty="0" smtClean="0">
                <a:latin typeface="Times New Roman" pitchFamily="18" charset="0"/>
                <a:cs typeface="Times New Roman" pitchFamily="18" charset="0"/>
              </a:rPr>
              <a:t>150 </a:t>
            </a:r>
            <a:r>
              <a:rPr lang="en-US" sz="2800" b="1" dirty="0" smtClean="0">
                <a:latin typeface="Times New Roman" pitchFamily="18" charset="0"/>
                <a:cs typeface="Times New Roman" pitchFamily="18" charset="0"/>
              </a:rPr>
              <a:t>km </a:t>
            </a:r>
            <a:r>
              <a:rPr lang="en-US" sz="2800" b="1" dirty="0" err="1" smtClean="0">
                <a:latin typeface="Times New Roman" pitchFamily="18" charset="0"/>
                <a:cs typeface="Times New Roman" pitchFamily="18" charset="0"/>
              </a:rPr>
              <a:t>yo‘l</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bosib</a:t>
            </a:r>
            <a:r>
              <a:rPr lang="en-US" sz="2800" b="1" dirty="0" smtClean="0">
                <a:latin typeface="Times New Roman" pitchFamily="18" charset="0"/>
                <a:cs typeface="Times New Roman" pitchFamily="18" charset="0"/>
              </a:rPr>
              <a:t>, 5 kun </a:t>
            </a:r>
            <a:r>
              <a:rPr lang="en-US" sz="2800" b="1" dirty="0" err="1" smtClean="0">
                <a:latin typeface="Times New Roman" pitchFamily="18" charset="0"/>
                <a:cs typeface="Times New Roman" pitchFamily="18" charset="0"/>
              </a:rPr>
              <a:t>yurishlari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kerak</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Bir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kishi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soatda</a:t>
            </a:r>
            <a:r>
              <a:rPr lang="ru-RU"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o‘rtacha</a:t>
            </a:r>
            <a:r>
              <a:rPr lang="en-US" sz="2800" b="1"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3 km </a:t>
            </a:r>
            <a:r>
              <a:rPr lang="en-US" sz="2800" b="1" dirty="0" err="1" smtClean="0">
                <a:latin typeface="Times New Roman" pitchFamily="18" charset="0"/>
                <a:cs typeface="Times New Roman" pitchFamily="18" charset="0"/>
              </a:rPr>
              <a:t>yo‘l</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yurishi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mumkin</a:t>
            </a:r>
            <a:r>
              <a:rPr lang="en-US" sz="2800" b="1" dirty="0" smtClean="0">
                <a:latin typeface="Times New Roman" pitchFamily="18" charset="0"/>
                <a:cs typeface="Times New Roman" pitchFamily="18" charset="0"/>
              </a:rPr>
              <a:t>)</a:t>
            </a:r>
          </a:p>
          <a:p>
            <a:pPr algn="just"/>
            <a:r>
              <a:rPr lang="en-US" sz="2800" b="1" dirty="0" err="1" smtClean="0">
                <a:latin typeface="Times New Roman" pitchFamily="18" charset="0"/>
                <a:cs typeface="Times New Roman" pitchFamily="18" charset="0"/>
              </a:rPr>
              <a:t>Topshiriq</a:t>
            </a:r>
            <a:r>
              <a:rPr lang="uz-Latn-UZ"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Talabalar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kunda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necha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soatdan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yo‘l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yurishganini</a:t>
            </a:r>
            <a:r>
              <a:rPr lang="en-US" sz="2800" dirty="0" smtClean="0">
                <a:latin typeface="Times New Roman" pitchFamily="18" charset="0"/>
                <a:cs typeface="Times New Roman" pitchFamily="18" charset="0"/>
              </a:rPr>
              <a:t> </a:t>
            </a:r>
            <a:r>
              <a:rPr lang="uz-Latn-UZ" sz="2800" dirty="0" smtClean="0">
                <a:latin typeface="Times New Roman" pitchFamily="18" charset="0"/>
                <a:cs typeface="Times New Roman" pitchFamily="18" charset="0"/>
              </a:rPr>
              <a:t>aniqlang</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1) 150 : </a:t>
            </a:r>
            <a:r>
              <a:rPr lang="ru-RU" sz="2800" dirty="0" smtClean="0">
                <a:latin typeface="Times New Roman" pitchFamily="18" charset="0"/>
                <a:cs typeface="Times New Roman" pitchFamily="18" charset="0"/>
              </a:rPr>
              <a:t>5</a:t>
            </a:r>
            <a:r>
              <a:rPr lang="en-US" sz="2800" dirty="0" smtClean="0">
                <a:latin typeface="Times New Roman" pitchFamily="18" charset="0"/>
                <a:cs typeface="Times New Roman" pitchFamily="18" charset="0"/>
              </a:rPr>
              <a:t> = 30 km </a:t>
            </a:r>
            <a:endParaRPr lang="ru-RU"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2) </a:t>
            </a:r>
            <a:r>
              <a:rPr lang="ru-RU" sz="2800" dirty="0" smtClean="0">
                <a:latin typeface="Times New Roman" pitchFamily="18" charset="0"/>
                <a:cs typeface="Times New Roman" pitchFamily="18" charset="0"/>
              </a:rPr>
              <a:t>30 </a:t>
            </a:r>
            <a:r>
              <a:rPr lang="en-US" sz="2800" dirty="0" smtClean="0">
                <a:latin typeface="Times New Roman" pitchFamily="18" charset="0"/>
                <a:cs typeface="Times New Roman" pitchFamily="18" charset="0"/>
              </a:rPr>
              <a:t>km : 3 km =10 </a:t>
            </a:r>
            <a:r>
              <a:rPr lang="en-US" sz="2800" dirty="0" err="1" smtClean="0">
                <a:latin typeface="Times New Roman" pitchFamily="18" charset="0"/>
                <a:cs typeface="Times New Roman" pitchFamily="18" charset="0"/>
              </a:rPr>
              <a:t>soat</a:t>
            </a:r>
            <a:endParaRPr lang="uz-Latn-UZ" sz="2800" dirty="0" smtClean="0">
              <a:latin typeface="Times New Roman" pitchFamily="18" charset="0"/>
              <a:cs typeface="Times New Roman" pitchFamily="18" charset="0"/>
            </a:endParaRPr>
          </a:p>
          <a:p>
            <a:pPr marL="342900" indent="-342900" algn="just">
              <a:buAutoNum type="arabicPeriod"/>
            </a:pPr>
            <a:r>
              <a:rPr lang="en-US" sz="2800" dirty="0" smtClean="0">
                <a:latin typeface="Times New Roman" pitchFamily="18" charset="0"/>
                <a:cs typeface="Times New Roman" pitchFamily="18" charset="0"/>
              </a:rPr>
              <a:t>5 </a:t>
            </a:r>
            <a:r>
              <a:rPr lang="en-US" sz="2800" dirty="0" err="1" smtClean="0">
                <a:latin typeface="Times New Roman" pitchFamily="18" charset="0"/>
                <a:cs typeface="Times New Roman" pitchFamily="18" charset="0"/>
              </a:rPr>
              <a:t>soat</a:t>
            </a:r>
            <a:endParaRPr lang="uz-Latn-UZ" sz="2800" dirty="0" smtClean="0">
              <a:latin typeface="Times New Roman" pitchFamily="18" charset="0"/>
              <a:cs typeface="Times New Roman" pitchFamily="18" charset="0"/>
            </a:endParaRPr>
          </a:p>
          <a:p>
            <a:pPr marL="342900" indent="-342900" algn="just">
              <a:buAutoNum type="arabicPeriod" startAt="2"/>
            </a:pPr>
            <a:r>
              <a:rPr lang="en-US" sz="2800" dirty="0" smtClean="0">
                <a:latin typeface="Times New Roman" pitchFamily="18" charset="0"/>
                <a:cs typeface="Times New Roman" pitchFamily="18" charset="0"/>
              </a:rPr>
              <a:t>8</a:t>
            </a:r>
            <a:r>
              <a:rPr lang="uz-Latn-UZ"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soat</a:t>
            </a:r>
            <a:endParaRPr lang="uz-Latn-UZ" sz="2800" dirty="0" smtClean="0">
              <a:latin typeface="Times New Roman" pitchFamily="18" charset="0"/>
              <a:cs typeface="Times New Roman" pitchFamily="18" charset="0"/>
            </a:endParaRPr>
          </a:p>
          <a:p>
            <a:pPr marL="342900" indent="-342900" algn="just">
              <a:buAutoNum type="arabicPeriod" startAt="3"/>
            </a:pPr>
            <a:r>
              <a:rPr lang="en-US" sz="2800" dirty="0" smtClean="0">
                <a:latin typeface="Times New Roman" pitchFamily="18" charset="0"/>
                <a:cs typeface="Times New Roman" pitchFamily="18" charset="0"/>
              </a:rPr>
              <a:t>7</a:t>
            </a:r>
            <a:r>
              <a:rPr lang="uz-Latn-UZ"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soat</a:t>
            </a:r>
            <a:endParaRPr lang="uz-Latn-UZ" sz="2800" dirty="0" smtClean="0">
              <a:latin typeface="Times New Roman" pitchFamily="18" charset="0"/>
              <a:cs typeface="Times New Roman" pitchFamily="18" charset="0"/>
            </a:endParaRPr>
          </a:p>
          <a:p>
            <a:pPr marL="342900" indent="-342900" algn="just">
              <a:buAutoNum type="arabicPeriod" startAt="4"/>
            </a:pPr>
            <a:r>
              <a:rPr lang="en-US" sz="2800" b="1" dirty="0" smtClean="0">
                <a:latin typeface="Times New Roman" pitchFamily="18" charset="0"/>
                <a:cs typeface="Times New Roman" pitchFamily="18" charset="0"/>
              </a:rPr>
              <a:t>10</a:t>
            </a:r>
            <a:r>
              <a:rPr lang="uz-Latn-UZ"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soat</a:t>
            </a:r>
            <a:endParaRPr lang="uz-Latn-UZ" sz="2800" b="1" dirty="0" smtClean="0">
              <a:latin typeface="Times New Roman" pitchFamily="18" charset="0"/>
              <a:cs typeface="Times New Roman" pitchFamily="18" charset="0"/>
            </a:endParaRPr>
          </a:p>
          <a:p>
            <a:pPr marL="342900" indent="-342900" algn="just"/>
            <a:r>
              <a:rPr lang="uz-Latn-UZ" sz="28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3012997083"/>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2</a:t>
            </a:r>
            <a:r>
              <a:rPr lang="uz-Latn-UZ" sz="3600" b="1" dirty="0" smtClean="0">
                <a:solidFill>
                  <a:schemeClr val="bg1"/>
                </a:solidFill>
                <a:latin typeface="Times New Roman" pitchFamily="18" charset="0"/>
                <a:cs typeface="Times New Roman" pitchFamily="18" charset="0"/>
              </a:rPr>
              <a:t>-TOPSHIRIQ</a:t>
            </a:r>
          </a:p>
        </p:txBody>
      </p:sp>
      <p:sp>
        <p:nvSpPr>
          <p:cNvPr id="3" name="Прямоугольник 2"/>
          <p:cNvSpPr/>
          <p:nvPr/>
        </p:nvSpPr>
        <p:spPr>
          <a:xfrm>
            <a:off x="357158" y="1357298"/>
            <a:ext cx="8501122" cy="5262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err="1" smtClean="0">
                <a:latin typeface="Times New Roman" pitchFamily="18" charset="0"/>
                <a:cs typeface="Times New Roman" pitchFamily="18" charset="0"/>
              </a:rPr>
              <a:t>Tekis</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yo‘lda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yurganda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kunda</a:t>
            </a:r>
            <a:r>
              <a:rPr lang="en-US" sz="2800" b="1" dirty="0" smtClean="0">
                <a:latin typeface="Times New Roman" pitchFamily="18" charset="0"/>
                <a:cs typeface="Times New Roman" pitchFamily="18" charset="0"/>
              </a:rPr>
              <a:t> 70 kg </a:t>
            </a:r>
            <a:r>
              <a:rPr lang="en-US" sz="2800" b="1" dirty="0" err="1" smtClean="0">
                <a:latin typeface="Times New Roman" pitchFamily="18" charset="0"/>
                <a:cs typeface="Times New Roman" pitchFamily="18" charset="0"/>
              </a:rPr>
              <a:t>vaznli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kishi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uchun</a:t>
            </a:r>
            <a:r>
              <a:rPr lang="en-US" sz="2800" b="1" dirty="0" smtClean="0">
                <a:latin typeface="Times New Roman" pitchFamily="18" charset="0"/>
                <a:cs typeface="Times New Roman" pitchFamily="18" charset="0"/>
              </a:rPr>
              <a:t> 3000 </a:t>
            </a:r>
            <a:r>
              <a:rPr lang="en-US" sz="2800" b="1" dirty="0" err="1" smtClean="0">
                <a:latin typeface="Times New Roman" pitchFamily="18" charset="0"/>
                <a:cs typeface="Times New Roman" pitchFamily="18" charset="0"/>
              </a:rPr>
              <a:t>kj</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energiya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sarflanadi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Balandlikka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chiqish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uchun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esa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talabalar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tekislikka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nisbatan</a:t>
            </a:r>
            <a:r>
              <a:rPr lang="en-US" sz="2800" b="1" dirty="0" smtClean="0">
                <a:latin typeface="Times New Roman" pitchFamily="18" charset="0"/>
                <a:cs typeface="Times New Roman" pitchFamily="18" charset="0"/>
              </a:rPr>
              <a:t> 300 </a:t>
            </a:r>
            <a:r>
              <a:rPr lang="en-US" sz="2800" b="1" dirty="0" err="1" smtClean="0">
                <a:latin typeface="Times New Roman" pitchFamily="18" charset="0"/>
                <a:cs typeface="Times New Roman" pitchFamily="18" charset="0"/>
              </a:rPr>
              <a:t>kj</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ortiq</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energiya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sarflashdi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Talabalarning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vazni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o‘rtacha</a:t>
            </a:r>
            <a:r>
              <a:rPr lang="en-US" sz="2800" b="1" dirty="0" smtClean="0">
                <a:latin typeface="Times New Roman" pitchFamily="18" charset="0"/>
                <a:cs typeface="Times New Roman" pitchFamily="18" charset="0"/>
              </a:rPr>
              <a:t> 60 kg)</a:t>
            </a:r>
          </a:p>
          <a:p>
            <a:pPr algn="just"/>
            <a:r>
              <a:rPr lang="en-US" sz="2800" b="1" dirty="0" err="1" smtClean="0">
                <a:latin typeface="Times New Roman" pitchFamily="18" charset="0"/>
                <a:cs typeface="Times New Roman" pitchFamily="18" charset="0"/>
              </a:rPr>
              <a:t>Topshiriq</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Talabalar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soatiga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qancha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energiya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kj</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sarflaganini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kunda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qancha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energiya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kkal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to‘plashini</a:t>
            </a:r>
            <a:r>
              <a:rPr lang="en-US" sz="2800" dirty="0" smtClean="0">
                <a:latin typeface="Times New Roman" pitchFamily="18" charset="0"/>
                <a:cs typeface="Times New Roman" pitchFamily="18" charset="0"/>
              </a:rPr>
              <a:t> toping.</a:t>
            </a:r>
          </a:p>
          <a:p>
            <a:pPr marL="342900" indent="-342900" algn="just">
              <a:buAutoNum type="arabicPeriod"/>
            </a:pPr>
            <a:r>
              <a:rPr lang="en-US" sz="2800" dirty="0" smtClean="0">
                <a:latin typeface="Times New Roman" pitchFamily="18" charset="0"/>
                <a:cs typeface="Times New Roman" pitchFamily="18" charset="0"/>
              </a:rPr>
              <a:t>235,5 </a:t>
            </a:r>
            <a:r>
              <a:rPr lang="en-US" sz="2800" dirty="0" err="1" smtClean="0">
                <a:latin typeface="Times New Roman" pitchFamily="18" charset="0"/>
                <a:cs typeface="Times New Roman" pitchFamily="18" charset="0"/>
              </a:rPr>
              <a:t>kj</a:t>
            </a:r>
            <a:r>
              <a:rPr lang="en-US" sz="2800" dirty="0" smtClean="0">
                <a:latin typeface="Times New Roman" pitchFamily="18" charset="0"/>
                <a:cs typeface="Times New Roman" pitchFamily="18" charset="0"/>
              </a:rPr>
              <a:t>, 3300 </a:t>
            </a:r>
            <a:r>
              <a:rPr lang="en-US" sz="2800" dirty="0" err="1" smtClean="0">
                <a:latin typeface="Times New Roman" pitchFamily="18" charset="0"/>
                <a:cs typeface="Times New Roman" pitchFamily="18" charset="0"/>
              </a:rPr>
              <a:t>kkal</a:t>
            </a:r>
            <a:endParaRPr lang="uz-Latn-UZ" sz="2800" dirty="0" smtClean="0">
              <a:latin typeface="Times New Roman" pitchFamily="18" charset="0"/>
              <a:cs typeface="Times New Roman" pitchFamily="18" charset="0"/>
            </a:endParaRPr>
          </a:p>
          <a:p>
            <a:pPr marL="342900" indent="-342900" algn="just">
              <a:buAutoNum type="arabicPeriod" startAt="2"/>
            </a:pPr>
            <a:r>
              <a:rPr lang="en-US" sz="2800" dirty="0" smtClean="0">
                <a:latin typeface="Times New Roman" pitchFamily="18" charset="0"/>
                <a:cs typeface="Times New Roman" pitchFamily="18" charset="0"/>
              </a:rPr>
              <a:t>2828,5 </a:t>
            </a:r>
            <a:r>
              <a:rPr lang="en-US" sz="2800" dirty="0" err="1" smtClean="0">
                <a:latin typeface="Times New Roman" pitchFamily="18" charset="0"/>
                <a:cs typeface="Times New Roman" pitchFamily="18" charset="0"/>
              </a:rPr>
              <a:t>kj</a:t>
            </a:r>
            <a:r>
              <a:rPr lang="en-US" sz="2800" dirty="0" smtClean="0">
                <a:latin typeface="Times New Roman" pitchFamily="18" charset="0"/>
                <a:cs typeface="Times New Roman" pitchFamily="18" charset="0"/>
              </a:rPr>
              <a:t>, 282,85 </a:t>
            </a:r>
            <a:r>
              <a:rPr lang="en-US" sz="2800" dirty="0" err="1" smtClean="0">
                <a:latin typeface="Times New Roman" pitchFamily="18" charset="0"/>
                <a:cs typeface="Times New Roman" pitchFamily="18" charset="0"/>
              </a:rPr>
              <a:t>kkal</a:t>
            </a:r>
            <a:endParaRPr lang="uz-Latn-UZ" sz="2800" dirty="0" smtClean="0">
              <a:latin typeface="Times New Roman" pitchFamily="18" charset="0"/>
              <a:cs typeface="Times New Roman" pitchFamily="18" charset="0"/>
            </a:endParaRPr>
          </a:p>
          <a:p>
            <a:pPr marL="342900" indent="-342900" algn="just">
              <a:buAutoNum type="arabicPeriod" startAt="3"/>
            </a:pPr>
            <a:r>
              <a:rPr lang="en-US" sz="2800" dirty="0" smtClean="0">
                <a:latin typeface="Times New Roman" pitchFamily="18" charset="0"/>
                <a:cs typeface="Times New Roman" pitchFamily="18" charset="0"/>
              </a:rPr>
              <a:t>330  </a:t>
            </a:r>
            <a:r>
              <a:rPr lang="en-US" sz="2800" dirty="0" err="1" smtClean="0">
                <a:latin typeface="Times New Roman" pitchFamily="18" charset="0"/>
                <a:cs typeface="Times New Roman" pitchFamily="18" charset="0"/>
              </a:rPr>
              <a:t>kj</a:t>
            </a:r>
            <a:r>
              <a:rPr lang="en-US" sz="2800" dirty="0" smtClean="0">
                <a:latin typeface="Times New Roman" pitchFamily="18" charset="0"/>
                <a:cs typeface="Times New Roman" pitchFamily="18" charset="0"/>
              </a:rPr>
              <a:t>, 1680 </a:t>
            </a:r>
            <a:r>
              <a:rPr lang="en-US" sz="2800" dirty="0" err="1" smtClean="0">
                <a:latin typeface="Times New Roman" pitchFamily="18" charset="0"/>
                <a:cs typeface="Times New Roman" pitchFamily="18" charset="0"/>
              </a:rPr>
              <a:t>kkal</a:t>
            </a:r>
            <a:endParaRPr lang="uz-Latn-UZ" sz="2800" dirty="0" smtClean="0">
              <a:latin typeface="Times New Roman" pitchFamily="18" charset="0"/>
              <a:cs typeface="Times New Roman" pitchFamily="18" charset="0"/>
            </a:endParaRPr>
          </a:p>
          <a:p>
            <a:pPr marL="342900" indent="-342900" algn="just"/>
            <a:r>
              <a:rPr lang="uz-Latn-UZ" sz="2800" dirty="0" smtClean="0">
                <a:latin typeface="Times New Roman" pitchFamily="18" charset="0"/>
                <a:cs typeface="Times New Roman" pitchFamily="18" charset="0"/>
              </a:rPr>
              <a:t>4. </a:t>
            </a:r>
            <a:r>
              <a:rPr lang="en-US" sz="2800" dirty="0" smtClean="0">
                <a:latin typeface="Times New Roman" pitchFamily="18" charset="0"/>
                <a:cs typeface="Times New Roman" pitchFamily="18" charset="0"/>
              </a:rPr>
              <a:t>282,85 </a:t>
            </a:r>
            <a:r>
              <a:rPr lang="en-US" sz="2800" dirty="0" err="1" smtClean="0">
                <a:latin typeface="Times New Roman" pitchFamily="18" charset="0"/>
                <a:cs typeface="Times New Roman" pitchFamily="18" charset="0"/>
              </a:rPr>
              <a:t>kj</a:t>
            </a:r>
            <a:r>
              <a:rPr lang="en-US" sz="2800" dirty="0" smtClean="0">
                <a:latin typeface="Times New Roman" pitchFamily="18" charset="0"/>
                <a:cs typeface="Times New Roman" pitchFamily="18" charset="0"/>
              </a:rPr>
              <a:t>, 6788,4 </a:t>
            </a:r>
            <a:r>
              <a:rPr lang="en-US" sz="2800" dirty="0" err="1" smtClean="0">
                <a:latin typeface="Times New Roman" pitchFamily="18" charset="0"/>
                <a:cs typeface="Times New Roman" pitchFamily="18" charset="0"/>
              </a:rPr>
              <a:t>kkal</a:t>
            </a:r>
            <a:endParaRPr lang="uz-Latn-UZ"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00631425"/>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2</a:t>
            </a:r>
            <a:r>
              <a:rPr lang="uz-Latn-UZ" sz="3600" b="1" dirty="0" smtClean="0">
                <a:solidFill>
                  <a:schemeClr val="bg1"/>
                </a:solidFill>
                <a:latin typeface="Times New Roman" pitchFamily="18" charset="0"/>
                <a:cs typeface="Times New Roman" pitchFamily="18" charset="0"/>
              </a:rPr>
              <a:t>-TOPSHIRIQ</a:t>
            </a:r>
            <a:r>
              <a:rPr lang="en-US" sz="3600" b="1" dirty="0" smtClean="0">
                <a:solidFill>
                  <a:schemeClr val="bg1"/>
                </a:solidFill>
                <a:latin typeface="Times New Roman" pitchFamily="18" charset="0"/>
                <a:cs typeface="Times New Roman" pitchFamily="18" charset="0"/>
              </a:rPr>
              <a:t> JAVOBI</a:t>
            </a:r>
            <a:endParaRPr lang="uz-Latn-UZ" sz="3600" b="1" dirty="0" smtClean="0">
              <a:solidFill>
                <a:schemeClr val="bg1"/>
              </a:solidFill>
              <a:latin typeface="Times New Roman" pitchFamily="18" charset="0"/>
              <a:cs typeface="Times New Roman" pitchFamily="18" charset="0"/>
            </a:endParaRPr>
          </a:p>
        </p:txBody>
      </p:sp>
      <p:sp>
        <p:nvSpPr>
          <p:cNvPr id="3" name="Прямоугольник 2"/>
          <p:cNvSpPr/>
          <p:nvPr/>
        </p:nvSpPr>
        <p:spPr>
          <a:xfrm>
            <a:off x="285720" y="1164134"/>
            <a:ext cx="8643998" cy="544764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err="1" smtClean="0">
                <a:latin typeface="Times New Roman" pitchFamily="18" charset="0"/>
                <a:cs typeface="Times New Roman" pitchFamily="18" charset="0"/>
              </a:rPr>
              <a:t>Tekis</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yo‘lda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yurganda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kunda</a:t>
            </a:r>
            <a:r>
              <a:rPr lang="en-US" sz="2800" b="1" dirty="0" smtClean="0">
                <a:latin typeface="Times New Roman" pitchFamily="18" charset="0"/>
                <a:cs typeface="Times New Roman" pitchFamily="18" charset="0"/>
              </a:rPr>
              <a:t> 70 kg </a:t>
            </a:r>
            <a:r>
              <a:rPr lang="en-US" sz="2800" b="1" dirty="0" err="1" smtClean="0">
                <a:latin typeface="Times New Roman" pitchFamily="18" charset="0"/>
                <a:cs typeface="Times New Roman" pitchFamily="18" charset="0"/>
              </a:rPr>
              <a:t>vaznli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kishi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uchun</a:t>
            </a:r>
            <a:r>
              <a:rPr lang="en-US" sz="2800" b="1" dirty="0" smtClean="0">
                <a:latin typeface="Times New Roman" pitchFamily="18" charset="0"/>
                <a:cs typeface="Times New Roman" pitchFamily="18" charset="0"/>
              </a:rPr>
              <a:t> 3000 </a:t>
            </a:r>
            <a:r>
              <a:rPr lang="en-US" sz="2800" b="1" dirty="0" err="1" smtClean="0">
                <a:latin typeface="Times New Roman" pitchFamily="18" charset="0"/>
                <a:cs typeface="Times New Roman" pitchFamily="18" charset="0"/>
              </a:rPr>
              <a:t>kj</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energiya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sarflanadi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Balandlikka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chiqish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uchun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esa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talabalar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tekislikka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nisbatan</a:t>
            </a:r>
            <a:r>
              <a:rPr lang="en-US" sz="2800" b="1" dirty="0" smtClean="0">
                <a:latin typeface="Times New Roman" pitchFamily="18" charset="0"/>
                <a:cs typeface="Times New Roman" pitchFamily="18" charset="0"/>
              </a:rPr>
              <a:t>  300 </a:t>
            </a:r>
            <a:r>
              <a:rPr lang="en-US" sz="2800" b="1" dirty="0" err="1" smtClean="0">
                <a:latin typeface="Times New Roman" pitchFamily="18" charset="0"/>
                <a:cs typeface="Times New Roman" pitchFamily="18" charset="0"/>
              </a:rPr>
              <a:t>kj</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ortiq</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energiya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sarflashdi</a:t>
            </a:r>
            <a:r>
              <a:rPr lang="en-US" sz="2800" b="1" dirty="0" smtClean="0">
                <a:latin typeface="Times New Roman" pitchFamily="18" charset="0"/>
                <a:cs typeface="Times New Roman" pitchFamily="18" charset="0"/>
              </a:rPr>
              <a:t>.(</a:t>
            </a:r>
            <a:r>
              <a:rPr lang="en-US" sz="2800" b="1" dirty="0" err="1" smtClean="0">
                <a:latin typeface="Times New Roman" pitchFamily="18" charset="0"/>
                <a:cs typeface="Times New Roman" pitchFamily="18" charset="0"/>
              </a:rPr>
              <a:t>Talabalarning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vazni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o‘rtacha</a:t>
            </a:r>
            <a:r>
              <a:rPr lang="en-US" sz="2800" b="1" dirty="0" smtClean="0">
                <a:latin typeface="Times New Roman" pitchFamily="18" charset="0"/>
                <a:cs typeface="Times New Roman" pitchFamily="18" charset="0"/>
              </a:rPr>
              <a:t> 60 kg)</a:t>
            </a:r>
          </a:p>
          <a:p>
            <a:pPr algn="just"/>
            <a:r>
              <a:rPr lang="en-US" sz="2600" b="1" dirty="0" err="1" smtClean="0">
                <a:latin typeface="Times New Roman" pitchFamily="18" charset="0"/>
                <a:cs typeface="Times New Roman" pitchFamily="18" charset="0"/>
              </a:rPr>
              <a:t>Topshiriq</a:t>
            </a:r>
            <a:r>
              <a:rPr lang="en-US" sz="2600" b="1"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Talabalar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soatiga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qancha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energiya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kj</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sarflaganini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bir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kunda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qancha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energiya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kkal</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to‘plashini</a:t>
            </a:r>
            <a:r>
              <a:rPr lang="en-US" sz="2600" dirty="0" smtClean="0">
                <a:latin typeface="Times New Roman" pitchFamily="18" charset="0"/>
                <a:cs typeface="Times New Roman" pitchFamily="18" charset="0"/>
              </a:rPr>
              <a:t> toping.</a:t>
            </a:r>
          </a:p>
          <a:p>
            <a:pPr algn="just"/>
            <a:r>
              <a:rPr lang="en-US" sz="2600" dirty="0" smtClean="0">
                <a:latin typeface="Times New Roman" pitchFamily="18" charset="0"/>
                <a:cs typeface="Times New Roman" pitchFamily="18" charset="0"/>
              </a:rPr>
              <a:t>70                3300</a:t>
            </a:r>
          </a:p>
          <a:p>
            <a:pPr algn="just"/>
            <a:r>
              <a:rPr lang="en-US" sz="2600" dirty="0" smtClean="0">
                <a:latin typeface="Times New Roman" pitchFamily="18" charset="0"/>
                <a:cs typeface="Times New Roman" pitchFamily="18" charset="0"/>
              </a:rPr>
              <a:t>60                X = 2828,5                  2828,5:10= 282,85 </a:t>
            </a:r>
            <a:r>
              <a:rPr lang="en-US" sz="2600" dirty="0" err="1" smtClean="0">
                <a:latin typeface="Times New Roman" pitchFamily="18" charset="0"/>
                <a:cs typeface="Times New Roman" pitchFamily="18" charset="0"/>
              </a:rPr>
              <a:t>kj</a:t>
            </a:r>
            <a:endParaRPr lang="uz-Latn-UZ" sz="2600" dirty="0" smtClean="0">
              <a:latin typeface="Times New Roman" pitchFamily="18" charset="0"/>
              <a:cs typeface="Times New Roman" pitchFamily="18" charset="0"/>
            </a:endParaRPr>
          </a:p>
          <a:p>
            <a:pPr marL="342900" indent="-342900" algn="just">
              <a:buAutoNum type="arabicPeriod"/>
            </a:pPr>
            <a:r>
              <a:rPr lang="en-US" sz="2600" dirty="0" smtClean="0">
                <a:latin typeface="Times New Roman" pitchFamily="18" charset="0"/>
                <a:cs typeface="Times New Roman" pitchFamily="18" charset="0"/>
              </a:rPr>
              <a:t>235,5 </a:t>
            </a:r>
            <a:r>
              <a:rPr lang="en-US" sz="2600" dirty="0" err="1" smtClean="0">
                <a:latin typeface="Times New Roman" pitchFamily="18" charset="0"/>
                <a:cs typeface="Times New Roman" pitchFamily="18" charset="0"/>
              </a:rPr>
              <a:t>kj</a:t>
            </a:r>
            <a:r>
              <a:rPr lang="en-US" sz="2600" dirty="0" smtClean="0">
                <a:latin typeface="Times New Roman" pitchFamily="18" charset="0"/>
                <a:cs typeface="Times New Roman" pitchFamily="18" charset="0"/>
              </a:rPr>
              <a:t>, 3300 </a:t>
            </a:r>
            <a:r>
              <a:rPr lang="en-US" sz="2600" dirty="0" err="1" smtClean="0">
                <a:latin typeface="Times New Roman" pitchFamily="18" charset="0"/>
                <a:cs typeface="Times New Roman" pitchFamily="18" charset="0"/>
              </a:rPr>
              <a:t>kkal</a:t>
            </a:r>
            <a:r>
              <a:rPr lang="en-US" sz="2600" dirty="0" smtClean="0">
                <a:latin typeface="Times New Roman" pitchFamily="18" charset="0"/>
                <a:cs typeface="Times New Roman" pitchFamily="18" charset="0"/>
              </a:rPr>
              <a:t>                     282,85 x 24 = 6788,4 </a:t>
            </a:r>
            <a:r>
              <a:rPr lang="en-US" sz="2600" dirty="0" err="1" smtClean="0">
                <a:latin typeface="Times New Roman" pitchFamily="18" charset="0"/>
                <a:cs typeface="Times New Roman" pitchFamily="18" charset="0"/>
              </a:rPr>
              <a:t>kkal</a:t>
            </a:r>
            <a:endParaRPr lang="uz-Latn-UZ" sz="2600" dirty="0" smtClean="0">
              <a:latin typeface="Times New Roman" pitchFamily="18" charset="0"/>
              <a:cs typeface="Times New Roman" pitchFamily="18" charset="0"/>
            </a:endParaRPr>
          </a:p>
          <a:p>
            <a:pPr marL="342900" indent="-342900" algn="just">
              <a:buAutoNum type="arabicPeriod" startAt="2"/>
            </a:pPr>
            <a:r>
              <a:rPr lang="en-US" sz="2600" dirty="0" smtClean="0">
                <a:latin typeface="Times New Roman" pitchFamily="18" charset="0"/>
                <a:cs typeface="Times New Roman" pitchFamily="18" charset="0"/>
              </a:rPr>
              <a:t>2828,5 </a:t>
            </a:r>
            <a:r>
              <a:rPr lang="en-US" sz="2600" dirty="0" err="1" smtClean="0">
                <a:latin typeface="Times New Roman" pitchFamily="18" charset="0"/>
                <a:cs typeface="Times New Roman" pitchFamily="18" charset="0"/>
              </a:rPr>
              <a:t>kj</a:t>
            </a:r>
            <a:r>
              <a:rPr lang="en-US" sz="2600" dirty="0" smtClean="0">
                <a:latin typeface="Times New Roman" pitchFamily="18" charset="0"/>
                <a:cs typeface="Times New Roman" pitchFamily="18" charset="0"/>
              </a:rPr>
              <a:t>, 282,85 </a:t>
            </a:r>
            <a:r>
              <a:rPr lang="en-US" sz="2600" dirty="0" err="1" smtClean="0">
                <a:latin typeface="Times New Roman" pitchFamily="18" charset="0"/>
                <a:cs typeface="Times New Roman" pitchFamily="18" charset="0"/>
              </a:rPr>
              <a:t>kkal</a:t>
            </a:r>
            <a:endParaRPr lang="uz-Latn-UZ" sz="2600" dirty="0" smtClean="0">
              <a:latin typeface="Times New Roman" pitchFamily="18" charset="0"/>
              <a:cs typeface="Times New Roman" pitchFamily="18" charset="0"/>
            </a:endParaRPr>
          </a:p>
          <a:p>
            <a:pPr marL="342900" indent="-342900" algn="just">
              <a:buAutoNum type="arabicPeriod" startAt="3"/>
            </a:pPr>
            <a:r>
              <a:rPr lang="en-US" sz="2600" dirty="0" smtClean="0">
                <a:latin typeface="Times New Roman" pitchFamily="18" charset="0"/>
                <a:cs typeface="Times New Roman" pitchFamily="18" charset="0"/>
              </a:rPr>
              <a:t>330  </a:t>
            </a:r>
            <a:r>
              <a:rPr lang="en-US" sz="2600" dirty="0" err="1" smtClean="0">
                <a:latin typeface="Times New Roman" pitchFamily="18" charset="0"/>
                <a:cs typeface="Times New Roman" pitchFamily="18" charset="0"/>
              </a:rPr>
              <a:t>kj</a:t>
            </a:r>
            <a:r>
              <a:rPr lang="en-US" sz="2600" dirty="0" smtClean="0">
                <a:latin typeface="Times New Roman" pitchFamily="18" charset="0"/>
                <a:cs typeface="Times New Roman" pitchFamily="18" charset="0"/>
              </a:rPr>
              <a:t> , 1680 </a:t>
            </a:r>
            <a:r>
              <a:rPr lang="en-US" sz="2600" dirty="0" err="1" smtClean="0">
                <a:latin typeface="Times New Roman" pitchFamily="18" charset="0"/>
                <a:cs typeface="Times New Roman" pitchFamily="18" charset="0"/>
              </a:rPr>
              <a:t>kkal</a:t>
            </a:r>
            <a:endParaRPr lang="uz-Latn-UZ" sz="2600" dirty="0" smtClean="0">
              <a:latin typeface="Times New Roman" pitchFamily="18" charset="0"/>
              <a:cs typeface="Times New Roman" pitchFamily="18" charset="0"/>
            </a:endParaRPr>
          </a:p>
          <a:p>
            <a:pPr marL="342900" indent="-342900" algn="just"/>
            <a:r>
              <a:rPr lang="uz-Latn-UZ" sz="2600" b="1" dirty="0" smtClean="0">
                <a:latin typeface="Times New Roman" pitchFamily="18" charset="0"/>
                <a:cs typeface="Times New Roman" pitchFamily="18" charset="0"/>
              </a:rPr>
              <a:t>4. </a:t>
            </a:r>
            <a:r>
              <a:rPr lang="en-US" sz="2600" b="1" dirty="0" smtClean="0">
                <a:latin typeface="Times New Roman" pitchFamily="18" charset="0"/>
                <a:cs typeface="Times New Roman" pitchFamily="18" charset="0"/>
              </a:rPr>
              <a:t>282,85 </a:t>
            </a:r>
            <a:r>
              <a:rPr lang="en-US" sz="2600" b="1" dirty="0" err="1" smtClean="0">
                <a:latin typeface="Times New Roman" pitchFamily="18" charset="0"/>
                <a:cs typeface="Times New Roman" pitchFamily="18" charset="0"/>
              </a:rPr>
              <a:t>kj</a:t>
            </a:r>
            <a:r>
              <a:rPr lang="en-US" sz="2600" b="1" dirty="0" smtClean="0">
                <a:latin typeface="Times New Roman" pitchFamily="18" charset="0"/>
                <a:cs typeface="Times New Roman" pitchFamily="18" charset="0"/>
              </a:rPr>
              <a:t>, 6788,4 </a:t>
            </a:r>
            <a:r>
              <a:rPr lang="en-US" sz="2600" b="1" dirty="0" err="1" smtClean="0">
                <a:latin typeface="Times New Roman" pitchFamily="18" charset="0"/>
                <a:cs typeface="Times New Roman" pitchFamily="18" charset="0"/>
              </a:rPr>
              <a:t>kkal</a:t>
            </a:r>
            <a:endParaRPr lang="uz-Latn-UZ" sz="2600" b="1" dirty="0" smtClean="0">
              <a:latin typeface="Times New Roman" pitchFamily="18" charset="0"/>
              <a:cs typeface="Times New Roman" pitchFamily="18" charset="0"/>
            </a:endParaRPr>
          </a:p>
        </p:txBody>
      </p:sp>
      <p:cxnSp>
        <p:nvCxnSpPr>
          <p:cNvPr id="6" name="Прямая соединительная линия 5"/>
          <p:cNvCxnSpPr/>
          <p:nvPr/>
        </p:nvCxnSpPr>
        <p:spPr>
          <a:xfrm>
            <a:off x="928662" y="4357694"/>
            <a:ext cx="1000132" cy="1588"/>
          </a:xfrm>
          <a:prstGeom prst="line">
            <a:avLst/>
          </a:prstGeom>
        </p:spPr>
        <p:style>
          <a:lnRef idx="2">
            <a:schemeClr val="dk1"/>
          </a:lnRef>
          <a:fillRef idx="0">
            <a:schemeClr val="dk1"/>
          </a:fillRef>
          <a:effectRef idx="1">
            <a:schemeClr val="dk1"/>
          </a:effectRef>
          <a:fontRef idx="minor">
            <a:schemeClr val="tx1"/>
          </a:fontRef>
        </p:style>
      </p:cxnSp>
      <p:cxnSp>
        <p:nvCxnSpPr>
          <p:cNvPr id="8" name="Прямая соединительная линия 7"/>
          <p:cNvCxnSpPr/>
          <p:nvPr/>
        </p:nvCxnSpPr>
        <p:spPr>
          <a:xfrm>
            <a:off x="928662" y="4714884"/>
            <a:ext cx="1000132" cy="158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64973784"/>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3</a:t>
            </a:r>
            <a:r>
              <a:rPr lang="uz-Latn-UZ" sz="3600" b="1" dirty="0" smtClean="0">
                <a:solidFill>
                  <a:schemeClr val="bg1"/>
                </a:solidFill>
                <a:latin typeface="Times New Roman" pitchFamily="18" charset="0"/>
                <a:cs typeface="Times New Roman" pitchFamily="18" charset="0"/>
              </a:rPr>
              <a:t>-TOPSHIRIQ</a:t>
            </a:r>
            <a:r>
              <a:rPr lang="en-US" sz="3600" b="1" dirty="0" smtClean="0">
                <a:solidFill>
                  <a:schemeClr val="bg1"/>
                </a:solidFill>
                <a:latin typeface="Times New Roman" pitchFamily="18" charset="0"/>
                <a:cs typeface="Times New Roman" pitchFamily="18" charset="0"/>
              </a:rPr>
              <a:t> </a:t>
            </a:r>
            <a:endParaRPr lang="uz-Latn-UZ" sz="3600" b="1" dirty="0" smtClean="0">
              <a:solidFill>
                <a:schemeClr val="bg1"/>
              </a:solidFill>
              <a:latin typeface="Times New Roman" pitchFamily="18" charset="0"/>
              <a:cs typeface="Times New Roman" pitchFamily="18" charset="0"/>
            </a:endParaRPr>
          </a:p>
        </p:txBody>
      </p:sp>
      <p:sp>
        <p:nvSpPr>
          <p:cNvPr id="3" name="Прямоугольник 2"/>
          <p:cNvSpPr/>
          <p:nvPr/>
        </p:nvSpPr>
        <p:spPr>
          <a:xfrm>
            <a:off x="285720" y="1214423"/>
            <a:ext cx="8572560"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800" b="1" dirty="0" err="1" smtClean="0">
                <a:latin typeface="Times New Roman" pitchFamily="18" charset="0"/>
                <a:cs typeface="Times New Roman" pitchFamily="18" charset="0"/>
              </a:rPr>
              <a:t>Talabalar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uzoq</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yo‘lga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yurganlari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uchun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ko‘p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energiya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beruvchi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mahsulotlardan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ryukzaklariga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solishdi</a:t>
            </a:r>
            <a:r>
              <a:rPr lang="en-US" sz="2800" b="1" dirty="0" smtClean="0">
                <a:latin typeface="Times New Roman" pitchFamily="18" charset="0"/>
                <a:cs typeface="Times New Roman" pitchFamily="18" charset="0"/>
              </a:rPr>
              <a:t>. </a:t>
            </a:r>
            <a:endParaRPr lang="uz-Latn-UZ" sz="2800" b="1" dirty="0" smtClean="0">
              <a:latin typeface="Times New Roman" pitchFamily="18" charset="0"/>
              <a:cs typeface="Times New Roman" pitchFamily="18" charset="0"/>
            </a:endParaRPr>
          </a:p>
          <a:p>
            <a:pPr algn="just"/>
            <a:r>
              <a:rPr lang="en-US" sz="2800" b="1" dirty="0" err="1" smtClean="0">
                <a:latin typeface="Times New Roman" pitchFamily="18" charset="0"/>
                <a:cs typeface="Times New Roman" pitchFamily="18" charset="0"/>
              </a:rPr>
              <a:t>Topshiriq</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Talabalar</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quyidagi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oziq</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mahsulotlardan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qaysilarini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tanalshdi</a:t>
            </a:r>
            <a:r>
              <a:rPr lang="en-US" sz="2800" dirty="0" smtClean="0">
                <a:latin typeface="Times New Roman" pitchFamily="18" charset="0"/>
                <a:cs typeface="Times New Roman" pitchFamily="18" charset="0"/>
              </a:rPr>
              <a:t>. </a:t>
            </a:r>
          </a:p>
          <a:p>
            <a:pPr algn="just"/>
            <a:r>
              <a:rPr lang="en-US" sz="2800" b="1" dirty="0" err="1" smtClean="0">
                <a:latin typeface="Times New Roman" pitchFamily="18" charset="0"/>
                <a:cs typeface="Times New Roman" pitchFamily="18" charset="0"/>
              </a:rPr>
              <a:t>Maqsad</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yengil</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vaznli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ko‘p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kalloriyali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mahsulotlarni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olish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Ushbu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mahsulotlardan</a:t>
            </a:r>
            <a:r>
              <a:rPr lang="en-US" sz="2800" dirty="0" smtClean="0">
                <a:latin typeface="Times New Roman" pitchFamily="18" charset="0"/>
                <a:cs typeface="Times New Roman" pitchFamily="18" charset="0"/>
              </a:rPr>
              <a:t> 15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oziq</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mahsulotini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tanlashlari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kerak</a:t>
            </a:r>
            <a:r>
              <a:rPr lang="en-US" sz="28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a:t>
            </a:r>
          </a:p>
          <a:p>
            <a:pPr algn="just"/>
            <a:r>
              <a:rPr lang="en-US" sz="2800" b="1" dirty="0" err="1" smtClean="0">
                <a:solidFill>
                  <a:srgbClr val="C00000"/>
                </a:solidFill>
                <a:latin typeface="Times New Roman" pitchFamily="18" charset="0"/>
                <a:cs typeface="Times New Roman" pitchFamily="18" charset="0"/>
              </a:rPr>
              <a:t>Izoh</a:t>
            </a:r>
            <a:r>
              <a:rPr lang="en-US" sz="2800" b="1" dirty="0" smtClean="0">
                <a:solidFill>
                  <a:srgbClr val="C0000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2-topshiriqdan </a:t>
            </a:r>
            <a:r>
              <a:rPr lang="en-US" sz="2800" b="1" dirty="0" err="1" smtClean="0">
                <a:latin typeface="Times New Roman" pitchFamily="18" charset="0"/>
                <a:cs typeface="Times New Roman" pitchFamily="18" charset="0"/>
              </a:rPr>
              <a:t>foydalanib</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talabalar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bir</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kunda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to‘playdigan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kkal</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energiyasiga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t‘og`ri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keladigan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mahsulotlarni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tanlashi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kerak</a:t>
            </a:r>
            <a:r>
              <a:rPr lang="en-US" sz="2800" b="1" dirty="0" smtClean="0">
                <a:latin typeface="Times New Roman" pitchFamily="18" charset="0"/>
                <a:cs typeface="Times New Roman" pitchFamily="18" charset="0"/>
              </a:rPr>
              <a:t>.</a:t>
            </a:r>
            <a:endParaRPr lang="uz-Latn-UZ" sz="2800" dirty="0" smtClean="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uz-Latn-UZ"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69880573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3</a:t>
            </a:r>
            <a:r>
              <a:rPr lang="uz-Latn-UZ" sz="3600" b="1" dirty="0" smtClean="0">
                <a:solidFill>
                  <a:schemeClr val="bg1"/>
                </a:solidFill>
                <a:latin typeface="Times New Roman" pitchFamily="18" charset="0"/>
                <a:cs typeface="Times New Roman" pitchFamily="18" charset="0"/>
              </a:rPr>
              <a:t>-TOPSHIRIQ</a:t>
            </a:r>
            <a:r>
              <a:rPr lang="en-US" sz="3600" b="1" dirty="0" smtClean="0">
                <a:solidFill>
                  <a:schemeClr val="bg1"/>
                </a:solidFill>
                <a:latin typeface="Times New Roman" pitchFamily="18" charset="0"/>
                <a:cs typeface="Times New Roman" pitchFamily="18" charset="0"/>
              </a:rPr>
              <a:t> </a:t>
            </a:r>
            <a:endParaRPr lang="uz-Latn-UZ" sz="3600" b="1" dirty="0" smtClean="0">
              <a:solidFill>
                <a:schemeClr val="bg1"/>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214281" y="2199789"/>
          <a:ext cx="8715436" cy="4372482"/>
        </p:xfrm>
        <a:graphic>
          <a:graphicData uri="http://schemas.openxmlformats.org/drawingml/2006/table">
            <a:tbl>
              <a:tblPr firstRow="1" bandRow="1">
                <a:tableStyleId>{E8B1032C-EA38-4F05-BA0D-38AFFFC7BED3}</a:tableStyleId>
              </a:tblPr>
              <a:tblGrid>
                <a:gridCol w="1673339">
                  <a:extLst>
                    <a:ext uri="{9D8B030D-6E8A-4147-A177-3AD203B41FA5}">
                      <a16:colId xmlns:a16="http://schemas.microsoft.com/office/drawing/2014/main" val="20000"/>
                    </a:ext>
                  </a:extLst>
                </a:gridCol>
                <a:gridCol w="1812836">
                  <a:extLst>
                    <a:ext uri="{9D8B030D-6E8A-4147-A177-3AD203B41FA5}">
                      <a16:colId xmlns:a16="http://schemas.microsoft.com/office/drawing/2014/main" val="20001"/>
                    </a:ext>
                  </a:extLst>
                </a:gridCol>
                <a:gridCol w="1743087">
                  <a:extLst>
                    <a:ext uri="{9D8B030D-6E8A-4147-A177-3AD203B41FA5}">
                      <a16:colId xmlns:a16="http://schemas.microsoft.com/office/drawing/2014/main" val="20002"/>
                    </a:ext>
                  </a:extLst>
                </a:gridCol>
                <a:gridCol w="1743087">
                  <a:extLst>
                    <a:ext uri="{9D8B030D-6E8A-4147-A177-3AD203B41FA5}">
                      <a16:colId xmlns:a16="http://schemas.microsoft.com/office/drawing/2014/main" val="20003"/>
                    </a:ext>
                  </a:extLst>
                </a:gridCol>
                <a:gridCol w="1743087">
                  <a:extLst>
                    <a:ext uri="{9D8B030D-6E8A-4147-A177-3AD203B41FA5}">
                      <a16:colId xmlns:a16="http://schemas.microsoft.com/office/drawing/2014/main" val="20004"/>
                    </a:ext>
                  </a:extLst>
                </a:gridCol>
              </a:tblGrid>
              <a:tr h="952713">
                <a:tc>
                  <a:txBody>
                    <a:bodyPr/>
                    <a:lstStyle/>
                    <a:p>
                      <a:pPr algn="ctr"/>
                      <a:r>
                        <a:rPr lang="en-US" sz="2400" b="1" dirty="0" err="1" smtClean="0">
                          <a:latin typeface="Cambria" pitchFamily="18" charset="0"/>
                        </a:rPr>
                        <a:t>Kolbasa</a:t>
                      </a:r>
                      <a:r>
                        <a:rPr lang="en-US" sz="2400" b="1" dirty="0" smtClean="0">
                          <a:latin typeface="Cambria" pitchFamily="18" charset="0"/>
                        </a:rPr>
                        <a:t>                      ( 640kkal)</a:t>
                      </a:r>
                      <a:endParaRPr lang="ru-RU" sz="2400" b="1" dirty="0">
                        <a:solidFill>
                          <a:srgbClr val="FF0000"/>
                        </a:solidFill>
                        <a:latin typeface="Cambria" pitchFamily="18" charset="0"/>
                      </a:endParaRPr>
                    </a:p>
                  </a:txBody>
                  <a:tcPr/>
                </a:tc>
                <a:tc>
                  <a:txBody>
                    <a:bodyPr/>
                    <a:lstStyle/>
                    <a:p>
                      <a:pPr algn="ctr"/>
                      <a:r>
                        <a:rPr lang="en-US" sz="2400" b="1" dirty="0" err="1" smtClean="0">
                          <a:latin typeface="Cambria" pitchFamily="18" charset="0"/>
                        </a:rPr>
                        <a:t>Tuxum</a:t>
                      </a:r>
                      <a:endParaRPr lang="en-US" sz="2400" b="1" dirty="0" smtClean="0">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(350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latin typeface="Cambria" pitchFamily="18" charset="0"/>
                        </a:rPr>
                        <a:t>Karam</a:t>
                      </a:r>
                      <a:r>
                        <a:rPr lang="en-US" sz="2400" b="1"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(54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latin typeface="Cambria" pitchFamily="18" charset="0"/>
                        </a:rPr>
                        <a:t>Go‘sht</a:t>
                      </a:r>
                      <a:r>
                        <a:rPr lang="en-US" sz="2400" b="1"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(374</a:t>
                      </a:r>
                      <a:r>
                        <a:rPr lang="en-US" sz="2400" b="1" baseline="0" dirty="0" smtClean="0">
                          <a:latin typeface="Cambria" pitchFamily="18" charset="0"/>
                        </a:rPr>
                        <a:t>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latin typeface="Cambria" pitchFamily="18" charset="0"/>
                        </a:rPr>
                        <a:t>Piyoz</a:t>
                      </a:r>
                      <a:r>
                        <a:rPr lang="en-US" sz="2400" b="1"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(42 </a:t>
                      </a:r>
                      <a:r>
                        <a:rPr lang="en-US" sz="2400" b="1" dirty="0" err="1" smtClean="0">
                          <a:latin typeface="Cambria" pitchFamily="18" charset="0"/>
                        </a:rPr>
                        <a:t>kkal</a:t>
                      </a:r>
                      <a:r>
                        <a:rPr lang="en-US" sz="2400" b="1" dirty="0" smtClean="0">
                          <a:latin typeface="Cambria" pitchFamily="18" charset="0"/>
                        </a:rPr>
                        <a:t>)</a:t>
                      </a:r>
                    </a:p>
                  </a:txBody>
                  <a:tcPr/>
                </a:tc>
                <a:extLst>
                  <a:ext uri="{0D108BD9-81ED-4DB2-BD59-A6C34878D82A}">
                    <a16:rowId xmlns:a16="http://schemas.microsoft.com/office/drawing/2014/main" val="10000"/>
                  </a:ext>
                </a:extLst>
              </a:tr>
              <a:tr h="1298718">
                <a:tc>
                  <a:txBody>
                    <a:bodyPr/>
                    <a:lstStyle/>
                    <a:p>
                      <a:pPr algn="ctr"/>
                      <a:r>
                        <a:rPr lang="en-US" sz="2400" b="1" dirty="0" err="1" smtClean="0">
                          <a:latin typeface="Cambria" pitchFamily="18" charset="0"/>
                        </a:rPr>
                        <a:t>Baliq</a:t>
                      </a:r>
                      <a:r>
                        <a:rPr lang="en-US" sz="2400" b="1" dirty="0" smtClean="0">
                          <a:latin typeface="Cambria" pitchFamily="18" charset="0"/>
                        </a:rPr>
                        <a:t> </a:t>
                      </a:r>
                      <a:r>
                        <a:rPr lang="en-US" sz="2400" b="1" dirty="0" err="1" smtClean="0">
                          <a:latin typeface="Cambria" pitchFamily="18" charset="0"/>
                        </a:rPr>
                        <a:t>konserva</a:t>
                      </a:r>
                      <a:endParaRPr lang="en-US" sz="2400" b="1" dirty="0" smtClean="0">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(480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smtClean="0">
                          <a:latin typeface="Cambria" pitchFamily="18" charset="0"/>
                        </a:rPr>
                        <a:t>Non</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(1200 </a:t>
                      </a:r>
                      <a:r>
                        <a:rPr lang="en-US" sz="2400" b="1" dirty="0" err="1" smtClean="0">
                          <a:latin typeface="Cambria" pitchFamily="18" charset="0"/>
                        </a:rPr>
                        <a:t>kkal</a:t>
                      </a:r>
                      <a:r>
                        <a:rPr lang="en-US" sz="2400" b="1" dirty="0" smtClean="0">
                          <a:latin typeface="Cambria" pitchFamily="18" charset="0"/>
                        </a:rPr>
                        <a:t>)</a:t>
                      </a:r>
                      <a:endParaRPr lang="ru-RU" sz="2400" b="1" dirty="0" smtClean="0">
                        <a:latin typeface="Cambria"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err="1" smtClean="0">
                          <a:latin typeface="Cambria" pitchFamily="18" charset="0"/>
                        </a:rPr>
                        <a:t>Sabzi</a:t>
                      </a:r>
                      <a:r>
                        <a:rPr lang="en-US" sz="2400" b="1"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(112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p>
                      <a:pPr algn="ctr"/>
                      <a:endParaRPr lang="ru-RU" sz="2400" b="1" dirty="0">
                        <a:solidFill>
                          <a:srgbClr val="FF0000"/>
                        </a:solidFill>
                        <a:latin typeface="Cambria" pitchFamily="18" charset="0"/>
                      </a:endParaRPr>
                    </a:p>
                  </a:txBody>
                  <a:tcPr/>
                </a:tc>
                <a:tc>
                  <a:txBody>
                    <a:bodyPr/>
                    <a:lstStyle/>
                    <a:p>
                      <a:pPr algn="ctr"/>
                      <a:r>
                        <a:rPr lang="en-US" sz="2400" b="1" dirty="0" err="1" smtClean="0">
                          <a:latin typeface="Cambria" pitchFamily="18" charset="0"/>
                        </a:rPr>
                        <a:t>Shokolad</a:t>
                      </a:r>
                      <a:endParaRPr lang="en-US" sz="2400" b="1" dirty="0" smtClean="0">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(1226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latin typeface="Cambria" pitchFamily="18" charset="0"/>
                        </a:rPr>
                        <a:t>Quyultiril</a:t>
                      </a:r>
                      <a:r>
                        <a:rPr lang="en-US" sz="2400" b="1" dirty="0" smtClean="0">
                          <a:latin typeface="Cambria" pitchFamily="18" charset="0"/>
                        </a:rPr>
                        <a:t> </a:t>
                      </a:r>
                      <a:r>
                        <a:rPr lang="en-US" sz="2400" b="1" dirty="0" err="1" smtClean="0">
                          <a:latin typeface="Cambria" pitchFamily="18" charset="0"/>
                        </a:rPr>
                        <a:t>gan</a:t>
                      </a:r>
                      <a:r>
                        <a:rPr lang="en-US" sz="2400" b="1" dirty="0" smtClean="0">
                          <a:latin typeface="Cambria" pitchFamily="18" charset="0"/>
                        </a:rPr>
                        <a:t> </a:t>
                      </a:r>
                      <a:r>
                        <a:rPr lang="en-US" sz="2400" b="1" dirty="0" err="1" smtClean="0">
                          <a:latin typeface="Cambria" pitchFamily="18" charset="0"/>
                        </a:rPr>
                        <a:t>sut</a:t>
                      </a:r>
                      <a:r>
                        <a:rPr lang="en-US" sz="2400" b="1"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(648 </a:t>
                      </a:r>
                      <a:r>
                        <a:rPr lang="en-US" sz="2400" b="1" dirty="0" err="1" smtClean="0">
                          <a:latin typeface="Cambria" pitchFamily="18" charset="0"/>
                        </a:rPr>
                        <a:t>kkal</a:t>
                      </a:r>
                      <a:r>
                        <a:rPr lang="en-US" sz="2400" b="1" dirty="0" smtClean="0">
                          <a:latin typeface="Cambria" pitchFamily="18" charset="0"/>
                        </a:rPr>
                        <a:t>)</a:t>
                      </a:r>
                      <a:endParaRPr lang="ru-RU" sz="2400" b="1" dirty="0" smtClean="0">
                        <a:latin typeface="Cambria" pitchFamily="18" charset="0"/>
                      </a:endParaRPr>
                    </a:p>
                  </a:txBody>
                  <a:tcPr/>
                </a:tc>
                <a:extLst>
                  <a:ext uri="{0D108BD9-81ED-4DB2-BD59-A6C34878D82A}">
                    <a16:rowId xmlns:a16="http://schemas.microsoft.com/office/drawing/2014/main" val="10001"/>
                  </a:ext>
                </a:extLst>
              </a:tr>
              <a:tr h="931401">
                <a:tc>
                  <a:txBody>
                    <a:bodyPr/>
                    <a:lstStyle/>
                    <a:p>
                      <a:pPr algn="ctr"/>
                      <a:r>
                        <a:rPr lang="en-US" sz="2400" b="1" dirty="0" err="1" smtClean="0">
                          <a:latin typeface="Cambria" pitchFamily="18" charset="0"/>
                        </a:rPr>
                        <a:t>Olma</a:t>
                      </a:r>
                      <a:endParaRPr lang="en-US" sz="2400" b="1" dirty="0" smtClean="0">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(90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latin typeface="Cambria" pitchFamily="18" charset="0"/>
                        </a:rPr>
                        <a:t>Ikra</a:t>
                      </a:r>
                      <a:endParaRPr lang="en-US" sz="2400" b="1" dirty="0" smtClean="0">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Cambria" pitchFamily="18" charset="0"/>
                        </a:rPr>
                        <a:t>(300</a:t>
                      </a:r>
                      <a:r>
                        <a:rPr lang="en-US" sz="2400" b="1" baseline="0" dirty="0" smtClean="0">
                          <a:solidFill>
                            <a:schemeClr val="tx1"/>
                          </a:solidFill>
                          <a:latin typeface="Cambria" pitchFamily="18" charset="0"/>
                        </a:rPr>
                        <a:t> </a:t>
                      </a:r>
                      <a:r>
                        <a:rPr lang="en-US" sz="2400" b="1" baseline="0" dirty="0" err="1" smtClean="0">
                          <a:solidFill>
                            <a:schemeClr val="tx1"/>
                          </a:solidFill>
                          <a:latin typeface="Cambria" pitchFamily="18" charset="0"/>
                        </a:rPr>
                        <a:t>kkal</a:t>
                      </a:r>
                      <a:r>
                        <a:rPr lang="en-US" sz="2400" b="1" baseline="0" dirty="0" smtClean="0">
                          <a:solidFill>
                            <a:schemeClr val="tx1"/>
                          </a:solidFill>
                          <a:latin typeface="Cambria" pitchFamily="18" charset="0"/>
                        </a:rPr>
                        <a:t>)</a:t>
                      </a:r>
                      <a:endParaRPr lang="ru-RU" sz="2400" b="1" dirty="0" smtClean="0">
                        <a:solidFill>
                          <a:schemeClr val="tx1"/>
                        </a:solidFill>
                        <a:latin typeface="Cambria" pitchFamily="18" charset="0"/>
                      </a:endParaRPr>
                    </a:p>
                  </a:txBody>
                  <a:tcPr/>
                </a:tc>
                <a:tc>
                  <a:txBody>
                    <a:bodyPr/>
                    <a:lstStyle/>
                    <a:p>
                      <a:pPr algn="ctr"/>
                      <a:r>
                        <a:rPr lang="en-US" sz="2400" b="1" dirty="0" err="1" smtClean="0">
                          <a:latin typeface="Cambria" pitchFamily="18" charset="0"/>
                        </a:rPr>
                        <a:t>Pishloq</a:t>
                      </a:r>
                      <a:endParaRPr lang="en-US" sz="2400" b="1" dirty="0" smtClean="0">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(458 </a:t>
                      </a:r>
                      <a:r>
                        <a:rPr lang="en-US" sz="2400" b="1" dirty="0" err="1" smtClean="0">
                          <a:latin typeface="Cambria" pitchFamily="18" charset="0"/>
                        </a:rPr>
                        <a:t>kkal</a:t>
                      </a:r>
                      <a:r>
                        <a:rPr lang="en-US" sz="2400" b="1" dirty="0" smtClean="0">
                          <a:latin typeface="Cambria" pitchFamily="18" charset="0"/>
                        </a:rPr>
                        <a:t>)</a:t>
                      </a:r>
                      <a:endParaRPr lang="ru-RU" sz="2400" b="1" dirty="0" smtClean="0">
                        <a:latin typeface="Cambria"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err="1" smtClean="0">
                          <a:latin typeface="Cambria" pitchFamily="18" charset="0"/>
                        </a:rPr>
                        <a:t>Bodring</a:t>
                      </a:r>
                      <a:r>
                        <a:rPr lang="en-US" sz="2400" b="1" baseline="0"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(60</a:t>
                      </a:r>
                      <a:r>
                        <a:rPr lang="en-US" sz="2400" b="1" baseline="0" dirty="0" smtClean="0">
                          <a:latin typeface="Cambria" pitchFamily="18" charset="0"/>
                        </a:rPr>
                        <a:t>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baseline="0" dirty="0" err="1" smtClean="0">
                          <a:latin typeface="Cambria" pitchFamily="18" charset="0"/>
                        </a:rPr>
                        <a:t>Ayron</a:t>
                      </a:r>
                      <a:endParaRPr lang="en-US" sz="2400" b="1" baseline="0" dirty="0" smtClean="0">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(100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extLst>
                  <a:ext uri="{0D108BD9-81ED-4DB2-BD59-A6C34878D82A}">
                    <a16:rowId xmlns:a16="http://schemas.microsoft.com/office/drawing/2014/main" val="10002"/>
                  </a:ext>
                </a:extLst>
              </a:tr>
              <a:tr h="1189650">
                <a:tc>
                  <a:txBody>
                    <a:bodyPr/>
                    <a:lstStyle/>
                    <a:p>
                      <a:pPr algn="ctr"/>
                      <a:r>
                        <a:rPr lang="en-US" sz="2400" b="1" dirty="0" err="1" smtClean="0">
                          <a:latin typeface="Cambria" pitchFamily="18" charset="0"/>
                        </a:rPr>
                        <a:t>Tarbuz</a:t>
                      </a:r>
                      <a:r>
                        <a:rPr lang="en-US" sz="2400" b="1"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(76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smtClean="0">
                          <a:latin typeface="Cambria" pitchFamily="18" charset="0"/>
                        </a:rPr>
                        <a:t>Limon</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(23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err="1" smtClean="0">
                          <a:latin typeface="Cambria" pitchFamily="18" charset="0"/>
                        </a:rPr>
                        <a:t>Kartoshka</a:t>
                      </a:r>
                      <a:r>
                        <a:rPr lang="en-US" sz="2400" b="1" dirty="0" smtClean="0">
                          <a:latin typeface="Cambria" pitchFamily="18" charset="0"/>
                        </a:rPr>
                        <a:t>     (129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latin typeface="Cambria" pitchFamily="18" charset="0"/>
                        </a:rPr>
                        <a:t>Saryog</a:t>
                      </a:r>
                      <a:r>
                        <a:rPr lang="en-US" sz="2400" b="1"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(734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latin typeface="Cambria" pitchFamily="18" charset="0"/>
                        </a:rPr>
                        <a:t>Pomidor</a:t>
                      </a:r>
                      <a:r>
                        <a:rPr lang="en-US" sz="2400" b="1" baseline="0"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(36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extLst>
                  <a:ext uri="{0D108BD9-81ED-4DB2-BD59-A6C34878D82A}">
                    <a16:rowId xmlns:a16="http://schemas.microsoft.com/office/drawing/2014/main" val="10003"/>
                  </a:ext>
                </a:extLst>
              </a:tr>
            </a:tbl>
          </a:graphicData>
        </a:graphic>
      </p:graphicFrame>
      <p:sp>
        <p:nvSpPr>
          <p:cNvPr id="6" name="Прямоугольник 5"/>
          <p:cNvSpPr/>
          <p:nvPr/>
        </p:nvSpPr>
        <p:spPr>
          <a:xfrm>
            <a:off x="500034" y="1214423"/>
            <a:ext cx="8286808"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400" b="1" dirty="0" err="1" smtClean="0">
                <a:solidFill>
                  <a:srgbClr val="002060"/>
                </a:solidFill>
                <a:latin typeface="Cambria" pitchFamily="18" charset="0"/>
              </a:rPr>
              <a:t>Oziq</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mahsulotlari</a:t>
            </a:r>
            <a:r>
              <a:rPr lang="en-US" sz="2400" b="1" dirty="0" smtClean="0">
                <a:solidFill>
                  <a:srgbClr val="002060"/>
                </a:solidFill>
                <a:latin typeface="Cambria" pitchFamily="18" charset="0"/>
              </a:rPr>
              <a:t> 100 </a:t>
            </a:r>
            <a:r>
              <a:rPr lang="en-US" sz="2400" b="1" dirty="0" err="1" smtClean="0">
                <a:solidFill>
                  <a:srgbClr val="002060"/>
                </a:solidFill>
                <a:latin typeface="Cambria" pitchFamily="18" charset="0"/>
              </a:rPr>
              <a:t>gramdagi</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energiya</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miqdori</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kkal</a:t>
            </a:r>
            <a:r>
              <a:rPr lang="en-US" sz="2400" b="1" dirty="0" smtClean="0">
                <a:solidFill>
                  <a:srgbClr val="002060"/>
                </a:solidFill>
                <a:latin typeface="Cambria" pitchFamily="18" charset="0"/>
              </a:rPr>
              <a:t>)  </a:t>
            </a:r>
          </a:p>
          <a:p>
            <a:pPr algn="ctr"/>
            <a:r>
              <a:rPr lang="en-US" sz="2400" b="1" dirty="0" smtClean="0">
                <a:solidFill>
                  <a:srgbClr val="002060"/>
                </a:solidFill>
                <a:latin typeface="Cambria" pitchFamily="18" charset="0"/>
              </a:rPr>
              <a:t>200 gram </a:t>
            </a:r>
            <a:r>
              <a:rPr lang="en-US" sz="2400" b="1" dirty="0" err="1" smtClean="0">
                <a:solidFill>
                  <a:srgbClr val="002060"/>
                </a:solidFill>
                <a:latin typeface="Cambria" pitchFamily="18" charset="0"/>
              </a:rPr>
              <a:t>hisobida</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olingan</a:t>
            </a:r>
            <a:r>
              <a:rPr lang="en-US" sz="2400" b="1" dirty="0" smtClean="0">
                <a:solidFill>
                  <a:srgbClr val="002060"/>
                </a:solidFill>
                <a:latin typeface="Cambria" pitchFamily="18" charset="0"/>
              </a:rPr>
              <a:t> </a:t>
            </a:r>
          </a:p>
        </p:txBody>
      </p:sp>
    </p:spTree>
    <p:extLst>
      <p:ext uri="{BB962C8B-B14F-4D97-AF65-F5344CB8AC3E}">
        <p14:creationId xmlns:p14="http://schemas.microsoft.com/office/powerpoint/2010/main" val="235660471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3</a:t>
            </a:r>
            <a:r>
              <a:rPr lang="uz-Latn-UZ" sz="3600" b="1" dirty="0" smtClean="0">
                <a:solidFill>
                  <a:schemeClr val="bg1"/>
                </a:solidFill>
                <a:latin typeface="Times New Roman" pitchFamily="18" charset="0"/>
                <a:cs typeface="Times New Roman" pitchFamily="18" charset="0"/>
              </a:rPr>
              <a:t>-TOPSHIRIQ</a:t>
            </a:r>
            <a:r>
              <a:rPr lang="en-US" sz="3600" b="1" dirty="0" smtClean="0">
                <a:solidFill>
                  <a:schemeClr val="bg1"/>
                </a:solidFill>
                <a:latin typeface="Times New Roman" pitchFamily="18" charset="0"/>
                <a:cs typeface="Times New Roman" pitchFamily="18" charset="0"/>
              </a:rPr>
              <a:t> JAVOBI</a:t>
            </a:r>
          </a:p>
          <a:p>
            <a:pPr algn="ctr"/>
            <a:r>
              <a:rPr lang="en-US" sz="3600" b="1" dirty="0" smtClean="0">
                <a:solidFill>
                  <a:schemeClr val="bg1"/>
                </a:solidFill>
                <a:latin typeface="Times New Roman" pitchFamily="18" charset="0"/>
                <a:cs typeface="Times New Roman" pitchFamily="18" charset="0"/>
              </a:rPr>
              <a:t>6788 KKAL  </a:t>
            </a:r>
            <a:endParaRPr lang="uz-Latn-UZ" sz="3600" b="1" dirty="0" smtClean="0">
              <a:solidFill>
                <a:schemeClr val="bg1"/>
              </a:solidFill>
              <a:latin typeface="Times New Roman" pitchFamily="18" charset="0"/>
              <a:cs typeface="Times New Roman" pitchFamily="18" charset="0"/>
            </a:endParaRPr>
          </a:p>
        </p:txBody>
      </p:sp>
      <p:graphicFrame>
        <p:nvGraphicFramePr>
          <p:cNvPr id="5" name="Таблица 4"/>
          <p:cNvGraphicFramePr>
            <a:graphicFrameLocks noGrp="1"/>
          </p:cNvGraphicFramePr>
          <p:nvPr/>
        </p:nvGraphicFramePr>
        <p:xfrm>
          <a:off x="214281" y="2199789"/>
          <a:ext cx="8715436" cy="4372482"/>
        </p:xfrm>
        <a:graphic>
          <a:graphicData uri="http://schemas.openxmlformats.org/drawingml/2006/table">
            <a:tbl>
              <a:tblPr firstRow="1" bandRow="1">
                <a:tableStyleId>{E8B1032C-EA38-4F05-BA0D-38AFFFC7BED3}</a:tableStyleId>
              </a:tblPr>
              <a:tblGrid>
                <a:gridCol w="1673339">
                  <a:extLst>
                    <a:ext uri="{9D8B030D-6E8A-4147-A177-3AD203B41FA5}">
                      <a16:colId xmlns:a16="http://schemas.microsoft.com/office/drawing/2014/main" val="20000"/>
                    </a:ext>
                  </a:extLst>
                </a:gridCol>
                <a:gridCol w="1812836">
                  <a:extLst>
                    <a:ext uri="{9D8B030D-6E8A-4147-A177-3AD203B41FA5}">
                      <a16:colId xmlns:a16="http://schemas.microsoft.com/office/drawing/2014/main" val="20001"/>
                    </a:ext>
                  </a:extLst>
                </a:gridCol>
                <a:gridCol w="1743087">
                  <a:extLst>
                    <a:ext uri="{9D8B030D-6E8A-4147-A177-3AD203B41FA5}">
                      <a16:colId xmlns:a16="http://schemas.microsoft.com/office/drawing/2014/main" val="20002"/>
                    </a:ext>
                  </a:extLst>
                </a:gridCol>
                <a:gridCol w="1743087">
                  <a:extLst>
                    <a:ext uri="{9D8B030D-6E8A-4147-A177-3AD203B41FA5}">
                      <a16:colId xmlns:a16="http://schemas.microsoft.com/office/drawing/2014/main" val="20003"/>
                    </a:ext>
                  </a:extLst>
                </a:gridCol>
                <a:gridCol w="1743087">
                  <a:extLst>
                    <a:ext uri="{9D8B030D-6E8A-4147-A177-3AD203B41FA5}">
                      <a16:colId xmlns:a16="http://schemas.microsoft.com/office/drawing/2014/main" val="20004"/>
                    </a:ext>
                  </a:extLst>
                </a:gridCol>
              </a:tblGrid>
              <a:tr h="952713">
                <a:tc>
                  <a:txBody>
                    <a:bodyPr/>
                    <a:lstStyle/>
                    <a:p>
                      <a:pPr algn="ctr"/>
                      <a:r>
                        <a:rPr lang="en-US" sz="2400" b="1" dirty="0" err="1" smtClean="0">
                          <a:solidFill>
                            <a:srgbClr val="FF0000"/>
                          </a:solidFill>
                          <a:latin typeface="Cambria" pitchFamily="18" charset="0"/>
                        </a:rPr>
                        <a:t>Kolbasa</a:t>
                      </a:r>
                      <a:r>
                        <a:rPr lang="en-US" sz="2400" b="1" dirty="0" smtClean="0">
                          <a:solidFill>
                            <a:srgbClr val="FF0000"/>
                          </a:solidFill>
                          <a:latin typeface="Cambria" pitchFamily="18" charset="0"/>
                        </a:rPr>
                        <a:t>                      ( 640kkal)</a:t>
                      </a:r>
                      <a:endParaRPr lang="ru-RU" sz="2400" b="1" dirty="0">
                        <a:solidFill>
                          <a:srgbClr val="FF0000"/>
                        </a:solidFill>
                        <a:latin typeface="Cambria" pitchFamily="18" charset="0"/>
                      </a:endParaRPr>
                    </a:p>
                  </a:txBody>
                  <a:tcPr/>
                </a:tc>
                <a:tc>
                  <a:txBody>
                    <a:bodyPr/>
                    <a:lstStyle/>
                    <a:p>
                      <a:pPr algn="ctr"/>
                      <a:r>
                        <a:rPr lang="en-US" sz="2400" b="1" dirty="0" err="1" smtClean="0">
                          <a:solidFill>
                            <a:srgbClr val="FF0000"/>
                          </a:solidFill>
                          <a:latin typeface="Cambria" pitchFamily="18" charset="0"/>
                        </a:rPr>
                        <a:t>Tuxum</a:t>
                      </a:r>
                      <a:endParaRPr lang="en-US" sz="2400" b="1" dirty="0" smtClean="0">
                        <a:solidFill>
                          <a:srgbClr val="FF0000"/>
                        </a:solidFill>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(350 </a:t>
                      </a:r>
                      <a:r>
                        <a:rPr lang="en-US" sz="2400" b="1" dirty="0" err="1" smtClean="0">
                          <a:solidFill>
                            <a:srgbClr val="FF0000"/>
                          </a:solidFill>
                          <a:latin typeface="Cambria" pitchFamily="18" charset="0"/>
                        </a:rPr>
                        <a:t>kkal</a:t>
                      </a:r>
                      <a:r>
                        <a:rPr lang="en-US" sz="2400" b="1" dirty="0" smtClean="0">
                          <a:solidFill>
                            <a:srgbClr val="FF0000"/>
                          </a:solidFill>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latin typeface="Cambria" pitchFamily="18" charset="0"/>
                        </a:rPr>
                        <a:t>Karam</a:t>
                      </a:r>
                      <a:r>
                        <a:rPr lang="en-US" sz="2400" b="1"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(54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solidFill>
                            <a:srgbClr val="FF0000"/>
                          </a:solidFill>
                          <a:latin typeface="Cambria" pitchFamily="18" charset="0"/>
                        </a:rPr>
                        <a:t>Go‘sht</a:t>
                      </a:r>
                      <a:r>
                        <a:rPr lang="en-US" sz="2400" b="1" dirty="0" smtClean="0">
                          <a:solidFill>
                            <a:srgbClr val="C00000"/>
                          </a:solidFill>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C00000"/>
                          </a:solidFill>
                          <a:latin typeface="Cambria" pitchFamily="18" charset="0"/>
                        </a:rPr>
                        <a:t>(374</a:t>
                      </a:r>
                      <a:r>
                        <a:rPr lang="en-US" sz="2400" b="1" baseline="0" dirty="0" smtClean="0">
                          <a:solidFill>
                            <a:srgbClr val="C00000"/>
                          </a:solidFill>
                          <a:latin typeface="Cambria" pitchFamily="18" charset="0"/>
                        </a:rPr>
                        <a:t> </a:t>
                      </a:r>
                      <a:r>
                        <a:rPr lang="en-US" sz="2400" b="1" dirty="0" err="1" smtClean="0">
                          <a:solidFill>
                            <a:srgbClr val="C00000"/>
                          </a:solidFill>
                          <a:latin typeface="Cambria" pitchFamily="18" charset="0"/>
                        </a:rPr>
                        <a:t>kkal</a:t>
                      </a:r>
                      <a:r>
                        <a:rPr lang="en-US" sz="2400" b="1" dirty="0" smtClean="0">
                          <a:solidFill>
                            <a:srgbClr val="C00000"/>
                          </a:solidFill>
                          <a:latin typeface="Cambria" pitchFamily="18" charset="0"/>
                        </a:rPr>
                        <a:t>)</a:t>
                      </a:r>
                      <a:endParaRPr lang="ru-RU" sz="2400" b="1" dirty="0" smtClean="0">
                        <a:solidFill>
                          <a:srgbClr val="C00000"/>
                        </a:solidFill>
                        <a:latin typeface="Cambria" pitchFamily="18" charset="0"/>
                      </a:endParaRPr>
                    </a:p>
                  </a:txBody>
                  <a:tcPr/>
                </a:tc>
                <a:tc>
                  <a:txBody>
                    <a:bodyPr/>
                    <a:lstStyle/>
                    <a:p>
                      <a:pPr algn="ctr"/>
                      <a:r>
                        <a:rPr lang="en-US" sz="2400" b="1" dirty="0" err="1" smtClean="0">
                          <a:latin typeface="Cambria" pitchFamily="18" charset="0"/>
                        </a:rPr>
                        <a:t>Piyoz</a:t>
                      </a:r>
                      <a:r>
                        <a:rPr lang="en-US" sz="2400" b="1"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(42 </a:t>
                      </a:r>
                      <a:r>
                        <a:rPr lang="en-US" sz="2400" b="1" dirty="0" err="1" smtClean="0">
                          <a:latin typeface="Cambria" pitchFamily="18" charset="0"/>
                        </a:rPr>
                        <a:t>kkal</a:t>
                      </a:r>
                      <a:r>
                        <a:rPr lang="en-US" sz="2400" b="1" dirty="0" smtClean="0">
                          <a:latin typeface="Cambria" pitchFamily="18" charset="0"/>
                        </a:rPr>
                        <a:t>)</a:t>
                      </a:r>
                    </a:p>
                  </a:txBody>
                  <a:tcPr/>
                </a:tc>
                <a:extLst>
                  <a:ext uri="{0D108BD9-81ED-4DB2-BD59-A6C34878D82A}">
                    <a16:rowId xmlns:a16="http://schemas.microsoft.com/office/drawing/2014/main" val="10000"/>
                  </a:ext>
                </a:extLst>
              </a:tr>
              <a:tr h="1298718">
                <a:tc>
                  <a:txBody>
                    <a:bodyPr/>
                    <a:lstStyle/>
                    <a:p>
                      <a:pPr algn="ctr"/>
                      <a:r>
                        <a:rPr lang="en-US" sz="2400" b="1" dirty="0" err="1" smtClean="0">
                          <a:solidFill>
                            <a:srgbClr val="FF0000"/>
                          </a:solidFill>
                          <a:latin typeface="Cambria" pitchFamily="18" charset="0"/>
                        </a:rPr>
                        <a:t>Baliq</a:t>
                      </a:r>
                      <a:r>
                        <a:rPr lang="en-US" sz="2400" b="1" dirty="0" smtClean="0">
                          <a:solidFill>
                            <a:srgbClr val="FF0000"/>
                          </a:solidFill>
                          <a:latin typeface="Cambria" pitchFamily="18" charset="0"/>
                        </a:rPr>
                        <a:t> </a:t>
                      </a:r>
                      <a:r>
                        <a:rPr lang="en-US" sz="2400" b="1" dirty="0" err="1" smtClean="0">
                          <a:solidFill>
                            <a:srgbClr val="FF0000"/>
                          </a:solidFill>
                          <a:latin typeface="Cambria" pitchFamily="18" charset="0"/>
                        </a:rPr>
                        <a:t>konserva</a:t>
                      </a:r>
                      <a:endParaRPr lang="en-US" sz="2400" b="1" dirty="0" smtClean="0">
                        <a:solidFill>
                          <a:srgbClr val="FF0000"/>
                        </a:solidFill>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(480 </a:t>
                      </a:r>
                      <a:r>
                        <a:rPr lang="en-US" sz="2400" b="1" dirty="0" err="1" smtClean="0">
                          <a:solidFill>
                            <a:srgbClr val="FF0000"/>
                          </a:solidFill>
                          <a:latin typeface="Cambria" pitchFamily="18" charset="0"/>
                        </a:rPr>
                        <a:t>kkal</a:t>
                      </a:r>
                      <a:r>
                        <a:rPr lang="en-US" sz="2400" b="1" dirty="0" smtClean="0">
                          <a:solidFill>
                            <a:srgbClr val="FF0000"/>
                          </a:solidFill>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smtClean="0">
                          <a:solidFill>
                            <a:srgbClr val="FF0000"/>
                          </a:solidFill>
                          <a:latin typeface="Cambria" pitchFamily="18" charset="0"/>
                        </a:rPr>
                        <a:t>Non</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(1200 </a:t>
                      </a:r>
                      <a:r>
                        <a:rPr lang="en-US" sz="2400" b="1" dirty="0" err="1" smtClean="0">
                          <a:solidFill>
                            <a:srgbClr val="FF0000"/>
                          </a:solidFill>
                          <a:latin typeface="Cambria" pitchFamily="18" charset="0"/>
                        </a:rPr>
                        <a:t>kkal</a:t>
                      </a:r>
                      <a:r>
                        <a:rPr lang="en-US" sz="2400" b="1" dirty="0" smtClean="0">
                          <a:solidFill>
                            <a:srgbClr val="FF0000"/>
                          </a:solidFill>
                          <a:latin typeface="Cambria" pitchFamily="18" charset="0"/>
                        </a:rPr>
                        <a:t>)</a:t>
                      </a:r>
                      <a:endParaRPr lang="ru-RU" sz="2400" b="1" dirty="0" smtClean="0">
                        <a:solidFill>
                          <a:srgbClr val="FF0000"/>
                        </a:solidFill>
                        <a:latin typeface="Cambria"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err="1" smtClean="0">
                          <a:latin typeface="Cambria" pitchFamily="18" charset="0"/>
                        </a:rPr>
                        <a:t>Sabzi</a:t>
                      </a:r>
                      <a:r>
                        <a:rPr lang="en-US" sz="2400" b="1"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(112 </a:t>
                      </a:r>
                      <a:r>
                        <a:rPr lang="en-US" sz="2400" b="1" dirty="0" err="1" smtClean="0">
                          <a:latin typeface="Cambria" pitchFamily="18" charset="0"/>
                        </a:rPr>
                        <a:t>kkal</a:t>
                      </a:r>
                      <a:r>
                        <a:rPr lang="en-US" sz="2400" b="1" dirty="0" smtClean="0">
                          <a:latin typeface="Cambria" pitchFamily="18" charset="0"/>
                        </a:rPr>
                        <a:t>)</a:t>
                      </a:r>
                      <a:endParaRPr lang="ru-RU" sz="2400" b="1" dirty="0">
                        <a:solidFill>
                          <a:srgbClr val="FF0000"/>
                        </a:solidFill>
                        <a:latin typeface="Cambria" pitchFamily="18" charset="0"/>
                      </a:endParaRPr>
                    </a:p>
                  </a:txBody>
                  <a:tcPr/>
                </a:tc>
                <a:tc>
                  <a:txBody>
                    <a:bodyPr/>
                    <a:lstStyle/>
                    <a:p>
                      <a:pPr algn="ctr"/>
                      <a:r>
                        <a:rPr lang="en-US" sz="2400" b="1" dirty="0" err="1" smtClean="0">
                          <a:solidFill>
                            <a:srgbClr val="FF0000"/>
                          </a:solidFill>
                          <a:latin typeface="Cambria" pitchFamily="18" charset="0"/>
                        </a:rPr>
                        <a:t>Shokolad</a:t>
                      </a:r>
                      <a:endParaRPr lang="en-US" sz="2400" b="1" dirty="0" smtClean="0">
                        <a:solidFill>
                          <a:srgbClr val="FF0000"/>
                        </a:solidFill>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(1226 </a:t>
                      </a:r>
                      <a:r>
                        <a:rPr lang="en-US" sz="2400" b="1" dirty="0" err="1" smtClean="0">
                          <a:solidFill>
                            <a:srgbClr val="FF0000"/>
                          </a:solidFill>
                          <a:latin typeface="Cambria" pitchFamily="18" charset="0"/>
                        </a:rPr>
                        <a:t>kkal</a:t>
                      </a:r>
                      <a:r>
                        <a:rPr lang="en-US" sz="2400" b="1" dirty="0" smtClean="0">
                          <a:solidFill>
                            <a:srgbClr val="C00000"/>
                          </a:solidFill>
                          <a:latin typeface="Cambria" pitchFamily="18" charset="0"/>
                        </a:rPr>
                        <a:t>)</a:t>
                      </a:r>
                      <a:endParaRPr lang="ru-RU" sz="2400" b="1" dirty="0" smtClean="0">
                        <a:solidFill>
                          <a:srgbClr val="C00000"/>
                        </a:solidFill>
                        <a:latin typeface="Cambria" pitchFamily="18" charset="0"/>
                      </a:endParaRPr>
                    </a:p>
                  </a:txBody>
                  <a:tcPr/>
                </a:tc>
                <a:tc>
                  <a:txBody>
                    <a:bodyPr/>
                    <a:lstStyle/>
                    <a:p>
                      <a:pPr algn="ctr"/>
                      <a:r>
                        <a:rPr lang="en-US" sz="2400" b="1" dirty="0" err="1" smtClean="0">
                          <a:solidFill>
                            <a:srgbClr val="FF0000"/>
                          </a:solidFill>
                          <a:latin typeface="Cambria" pitchFamily="18" charset="0"/>
                        </a:rPr>
                        <a:t>Quyultirilgan</a:t>
                      </a:r>
                      <a:r>
                        <a:rPr lang="en-US" sz="2400" b="1" dirty="0" smtClean="0">
                          <a:solidFill>
                            <a:srgbClr val="FF0000"/>
                          </a:solidFill>
                          <a:latin typeface="Cambria" pitchFamily="18" charset="0"/>
                        </a:rPr>
                        <a:t> </a:t>
                      </a:r>
                      <a:r>
                        <a:rPr lang="en-US" sz="2400" b="1" dirty="0" err="1" smtClean="0">
                          <a:solidFill>
                            <a:srgbClr val="FF0000"/>
                          </a:solidFill>
                          <a:latin typeface="Cambria" pitchFamily="18" charset="0"/>
                        </a:rPr>
                        <a:t>sut</a:t>
                      </a:r>
                      <a:r>
                        <a:rPr lang="en-US" sz="2400" b="1" dirty="0" smtClean="0">
                          <a:solidFill>
                            <a:srgbClr val="FF0000"/>
                          </a:solidFill>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(648 </a:t>
                      </a:r>
                      <a:r>
                        <a:rPr lang="en-US" sz="2400" b="1" dirty="0" err="1" smtClean="0">
                          <a:solidFill>
                            <a:srgbClr val="FF0000"/>
                          </a:solidFill>
                          <a:latin typeface="Cambria" pitchFamily="18" charset="0"/>
                        </a:rPr>
                        <a:t>kkal</a:t>
                      </a:r>
                      <a:r>
                        <a:rPr lang="en-US" sz="2400" b="1" dirty="0" smtClean="0">
                          <a:solidFill>
                            <a:srgbClr val="FF0000"/>
                          </a:solidFill>
                          <a:latin typeface="Cambria" pitchFamily="18" charset="0"/>
                        </a:rPr>
                        <a:t>)</a:t>
                      </a:r>
                      <a:endParaRPr lang="ru-RU" sz="2400" b="1" dirty="0" smtClean="0">
                        <a:solidFill>
                          <a:srgbClr val="FF0000"/>
                        </a:solidFill>
                        <a:latin typeface="Cambria" pitchFamily="18" charset="0"/>
                      </a:endParaRPr>
                    </a:p>
                  </a:txBody>
                  <a:tcPr/>
                </a:tc>
                <a:extLst>
                  <a:ext uri="{0D108BD9-81ED-4DB2-BD59-A6C34878D82A}">
                    <a16:rowId xmlns:a16="http://schemas.microsoft.com/office/drawing/2014/main" val="10001"/>
                  </a:ext>
                </a:extLst>
              </a:tr>
              <a:tr h="931401">
                <a:tc>
                  <a:txBody>
                    <a:bodyPr/>
                    <a:lstStyle/>
                    <a:p>
                      <a:pPr algn="ctr"/>
                      <a:r>
                        <a:rPr lang="en-US" sz="2400" b="1" dirty="0" err="1" smtClean="0">
                          <a:solidFill>
                            <a:srgbClr val="FF0000"/>
                          </a:solidFill>
                          <a:latin typeface="Cambria" pitchFamily="18" charset="0"/>
                        </a:rPr>
                        <a:t>Olma</a:t>
                      </a:r>
                      <a:endParaRPr lang="en-US" sz="2400" b="1" dirty="0" smtClean="0">
                        <a:solidFill>
                          <a:srgbClr val="FF0000"/>
                        </a:solidFill>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(90 </a:t>
                      </a:r>
                      <a:r>
                        <a:rPr lang="en-US" sz="2400" b="1" dirty="0" err="1" smtClean="0">
                          <a:solidFill>
                            <a:srgbClr val="FF0000"/>
                          </a:solidFill>
                          <a:latin typeface="Cambria" pitchFamily="18" charset="0"/>
                        </a:rPr>
                        <a:t>kkal</a:t>
                      </a:r>
                      <a:r>
                        <a:rPr lang="en-US" sz="2400" b="1" dirty="0" smtClean="0">
                          <a:solidFill>
                            <a:srgbClr val="FF0000"/>
                          </a:solidFill>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solidFill>
                            <a:srgbClr val="FF0000"/>
                          </a:solidFill>
                          <a:latin typeface="Cambria" pitchFamily="18" charset="0"/>
                        </a:rPr>
                        <a:t>Ikra</a:t>
                      </a:r>
                      <a:endParaRPr lang="en-US" sz="2400" b="1" dirty="0" smtClean="0">
                        <a:solidFill>
                          <a:srgbClr val="FF0000"/>
                        </a:solidFill>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(300</a:t>
                      </a:r>
                      <a:r>
                        <a:rPr lang="en-US" sz="2400" b="1" baseline="0" dirty="0" smtClean="0">
                          <a:solidFill>
                            <a:srgbClr val="FF0000"/>
                          </a:solidFill>
                          <a:latin typeface="Cambria" pitchFamily="18" charset="0"/>
                        </a:rPr>
                        <a:t> </a:t>
                      </a:r>
                      <a:r>
                        <a:rPr lang="en-US" sz="2400" b="1" baseline="0" dirty="0" err="1" smtClean="0">
                          <a:solidFill>
                            <a:srgbClr val="FF0000"/>
                          </a:solidFill>
                          <a:latin typeface="Cambria" pitchFamily="18" charset="0"/>
                        </a:rPr>
                        <a:t>kkal</a:t>
                      </a:r>
                      <a:r>
                        <a:rPr lang="en-US" sz="2400" b="1" baseline="0" dirty="0" smtClean="0">
                          <a:solidFill>
                            <a:srgbClr val="FF0000"/>
                          </a:solidFill>
                          <a:latin typeface="Cambria" pitchFamily="18" charset="0"/>
                        </a:rPr>
                        <a:t>)</a:t>
                      </a:r>
                      <a:endParaRPr lang="ru-RU" sz="2400" b="1" dirty="0" smtClean="0">
                        <a:solidFill>
                          <a:srgbClr val="FF0000"/>
                        </a:solidFill>
                        <a:latin typeface="Cambria"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err="1" smtClean="0">
                          <a:solidFill>
                            <a:srgbClr val="FF0000"/>
                          </a:solidFill>
                          <a:latin typeface="Cambria" pitchFamily="18" charset="0"/>
                        </a:rPr>
                        <a:t>Pishloq</a:t>
                      </a:r>
                      <a:endParaRPr lang="en-US" sz="2400" b="1" dirty="0" smtClean="0">
                        <a:solidFill>
                          <a:srgbClr val="FF0000"/>
                        </a:solidFill>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(458 </a:t>
                      </a:r>
                      <a:r>
                        <a:rPr lang="en-US" sz="2400" b="1" dirty="0" err="1" smtClean="0">
                          <a:solidFill>
                            <a:srgbClr val="FF0000"/>
                          </a:solidFill>
                          <a:latin typeface="Cambria" pitchFamily="18" charset="0"/>
                        </a:rPr>
                        <a:t>kkal</a:t>
                      </a:r>
                      <a:r>
                        <a:rPr lang="en-US" sz="2400" b="1" dirty="0" smtClean="0">
                          <a:solidFill>
                            <a:srgbClr val="FF0000"/>
                          </a:solidFill>
                          <a:latin typeface="Cambria" pitchFamily="18" charset="0"/>
                        </a:rPr>
                        <a:t>)</a:t>
                      </a:r>
                      <a:endParaRPr lang="ru-RU" sz="2400" b="1" dirty="0" smtClean="0">
                        <a:solidFill>
                          <a:srgbClr val="FF0000"/>
                        </a:solidFill>
                        <a:latin typeface="Cambria"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err="1" smtClean="0">
                          <a:latin typeface="Cambria" pitchFamily="18" charset="0"/>
                        </a:rPr>
                        <a:t>Bodring</a:t>
                      </a:r>
                      <a:r>
                        <a:rPr lang="en-US" sz="2400" b="1" baseline="0"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(60</a:t>
                      </a:r>
                      <a:r>
                        <a:rPr lang="en-US" sz="2400" b="1" baseline="0" dirty="0" smtClean="0">
                          <a:latin typeface="Cambria" pitchFamily="18" charset="0"/>
                        </a:rPr>
                        <a:t>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baseline="0" dirty="0" err="1" smtClean="0">
                          <a:solidFill>
                            <a:srgbClr val="FF0000"/>
                          </a:solidFill>
                          <a:latin typeface="Cambria" pitchFamily="18" charset="0"/>
                        </a:rPr>
                        <a:t>Ayron</a:t>
                      </a:r>
                      <a:endParaRPr lang="en-US" sz="2400" b="1" baseline="0" dirty="0" smtClean="0">
                        <a:solidFill>
                          <a:srgbClr val="FF0000"/>
                        </a:solidFill>
                        <a:latin typeface="Cambria" pitchFamily="18" charset="0"/>
                      </a:endParaRP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(100 </a:t>
                      </a:r>
                      <a:r>
                        <a:rPr lang="en-US" sz="2400" b="1" dirty="0" err="1" smtClean="0">
                          <a:solidFill>
                            <a:srgbClr val="FF0000"/>
                          </a:solidFill>
                          <a:latin typeface="Cambria" pitchFamily="18" charset="0"/>
                        </a:rPr>
                        <a:t>kkal</a:t>
                      </a:r>
                      <a:r>
                        <a:rPr lang="en-US" sz="2400" b="1" dirty="0" smtClean="0">
                          <a:solidFill>
                            <a:srgbClr val="FF0000"/>
                          </a:solidFill>
                          <a:latin typeface="Cambria" pitchFamily="18" charset="0"/>
                        </a:rPr>
                        <a:t>)</a:t>
                      </a:r>
                      <a:endParaRPr lang="ru-RU" sz="2400" b="1" dirty="0" smtClean="0">
                        <a:solidFill>
                          <a:srgbClr val="FF0000"/>
                        </a:solidFill>
                        <a:latin typeface="Cambria" pitchFamily="18" charset="0"/>
                      </a:endParaRPr>
                    </a:p>
                  </a:txBody>
                  <a:tcPr/>
                </a:tc>
                <a:extLst>
                  <a:ext uri="{0D108BD9-81ED-4DB2-BD59-A6C34878D82A}">
                    <a16:rowId xmlns:a16="http://schemas.microsoft.com/office/drawing/2014/main" val="10002"/>
                  </a:ext>
                </a:extLst>
              </a:tr>
              <a:tr h="1189650">
                <a:tc>
                  <a:txBody>
                    <a:bodyPr/>
                    <a:lstStyle/>
                    <a:p>
                      <a:pPr algn="ctr"/>
                      <a:r>
                        <a:rPr lang="en-US" sz="2400" b="1" dirty="0" err="1" smtClean="0">
                          <a:latin typeface="Cambria" pitchFamily="18" charset="0"/>
                        </a:rPr>
                        <a:t>Tarbuz</a:t>
                      </a:r>
                      <a:r>
                        <a:rPr lang="en-US" sz="2400" b="1" dirty="0" smtClean="0">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latin typeface="Cambria" pitchFamily="18" charset="0"/>
                        </a:rPr>
                        <a:t>(76 </a:t>
                      </a:r>
                      <a:r>
                        <a:rPr lang="en-US" sz="2400" b="1" dirty="0" err="1" smtClean="0">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smtClean="0">
                          <a:solidFill>
                            <a:srgbClr val="FF0000"/>
                          </a:solidFill>
                          <a:latin typeface="Cambria" pitchFamily="18" charset="0"/>
                        </a:rPr>
                        <a:t>Limon</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(23 </a:t>
                      </a:r>
                      <a:r>
                        <a:rPr lang="en-US" sz="2400" b="1" dirty="0" err="1" smtClean="0">
                          <a:solidFill>
                            <a:srgbClr val="FF0000"/>
                          </a:solidFill>
                          <a:latin typeface="Cambria" pitchFamily="18" charset="0"/>
                        </a:rPr>
                        <a:t>kkal</a:t>
                      </a:r>
                      <a:r>
                        <a:rPr lang="en-US" sz="2400" b="1" dirty="0" smtClean="0">
                          <a:solidFill>
                            <a:srgbClr val="FF0000"/>
                          </a:solidFill>
                          <a:latin typeface="Cambria" pitchFamily="18" charset="0"/>
                        </a:rPr>
                        <a:t>)</a:t>
                      </a:r>
                      <a:endParaRPr lang="ru-RU" sz="2400" b="1" dirty="0" smtClean="0">
                        <a:solidFill>
                          <a:srgbClr val="FF0000"/>
                        </a:solidFill>
                        <a:latin typeface="Cambria" pitchFamily="18" charset="0"/>
                      </a:endParaRPr>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err="1" smtClean="0">
                          <a:solidFill>
                            <a:srgbClr val="FF0000"/>
                          </a:solidFill>
                          <a:latin typeface="Cambria" pitchFamily="18" charset="0"/>
                        </a:rPr>
                        <a:t>Kartoshka</a:t>
                      </a:r>
                      <a:r>
                        <a:rPr lang="en-US" sz="2400" b="1" dirty="0" smtClean="0">
                          <a:solidFill>
                            <a:srgbClr val="FF0000"/>
                          </a:solidFill>
                          <a:latin typeface="Cambria" pitchFamily="18" charset="0"/>
                        </a:rPr>
                        <a:t>     (129 </a:t>
                      </a:r>
                      <a:r>
                        <a:rPr lang="en-US" sz="2400" b="1" dirty="0" err="1" smtClean="0">
                          <a:solidFill>
                            <a:srgbClr val="FF0000"/>
                          </a:solidFill>
                          <a:latin typeface="Cambria" pitchFamily="18" charset="0"/>
                        </a:rPr>
                        <a:t>kkal</a:t>
                      </a:r>
                      <a:r>
                        <a:rPr lang="en-US" sz="2400" b="1" dirty="0" smtClean="0">
                          <a:solidFill>
                            <a:srgbClr val="FF0000"/>
                          </a:solidFill>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solidFill>
                            <a:srgbClr val="FF0000"/>
                          </a:solidFill>
                          <a:latin typeface="Cambria" pitchFamily="18" charset="0"/>
                        </a:rPr>
                        <a:t>Saryog</a:t>
                      </a:r>
                      <a:r>
                        <a:rPr lang="en-US" sz="2400" b="1" dirty="0" smtClean="0">
                          <a:solidFill>
                            <a:srgbClr val="FF0000"/>
                          </a:solidFill>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(734 </a:t>
                      </a:r>
                      <a:r>
                        <a:rPr lang="en-US" sz="2400" b="1" dirty="0" err="1" smtClean="0">
                          <a:solidFill>
                            <a:srgbClr val="FF0000"/>
                          </a:solidFill>
                          <a:latin typeface="Cambria" pitchFamily="18" charset="0"/>
                        </a:rPr>
                        <a:t>kkal</a:t>
                      </a:r>
                      <a:r>
                        <a:rPr lang="en-US" sz="2400" b="1" dirty="0" smtClean="0">
                          <a:latin typeface="Cambria" pitchFamily="18" charset="0"/>
                        </a:rPr>
                        <a:t>)</a:t>
                      </a:r>
                      <a:endParaRPr lang="ru-RU" sz="2400" b="1" dirty="0" smtClean="0">
                        <a:solidFill>
                          <a:srgbClr val="FF0000"/>
                        </a:solidFill>
                        <a:latin typeface="Cambria" pitchFamily="18" charset="0"/>
                      </a:endParaRPr>
                    </a:p>
                  </a:txBody>
                  <a:tcPr/>
                </a:tc>
                <a:tc>
                  <a:txBody>
                    <a:bodyPr/>
                    <a:lstStyle/>
                    <a:p>
                      <a:pPr algn="ctr"/>
                      <a:r>
                        <a:rPr lang="en-US" sz="2400" b="1" dirty="0" err="1" smtClean="0">
                          <a:solidFill>
                            <a:srgbClr val="FF0000"/>
                          </a:solidFill>
                          <a:latin typeface="Cambria" pitchFamily="18" charset="0"/>
                        </a:rPr>
                        <a:t>Pomidor</a:t>
                      </a:r>
                      <a:r>
                        <a:rPr lang="en-US" sz="2400" b="1" baseline="0" dirty="0" smtClean="0">
                          <a:solidFill>
                            <a:srgbClr val="FF0000"/>
                          </a:solidFill>
                          <a:latin typeface="Cambria" pitchFamily="18" charset="0"/>
                        </a:rPr>
                        <a:t> </a:t>
                      </a:r>
                    </a:p>
                    <a:p>
                      <a:pPr marL="0" marR="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Cambria" pitchFamily="18" charset="0"/>
                        </a:rPr>
                        <a:t>(36 </a:t>
                      </a:r>
                      <a:r>
                        <a:rPr lang="en-US" sz="2400" b="1" dirty="0" err="1" smtClean="0">
                          <a:solidFill>
                            <a:srgbClr val="FF0000"/>
                          </a:solidFill>
                          <a:latin typeface="Cambria" pitchFamily="18" charset="0"/>
                        </a:rPr>
                        <a:t>kkal</a:t>
                      </a:r>
                      <a:r>
                        <a:rPr lang="en-US" sz="2400" b="1" dirty="0" smtClean="0">
                          <a:solidFill>
                            <a:srgbClr val="FF0000"/>
                          </a:solidFill>
                          <a:latin typeface="Cambria" pitchFamily="18" charset="0"/>
                        </a:rPr>
                        <a:t>)</a:t>
                      </a:r>
                      <a:endParaRPr lang="ru-RU" sz="2400" b="1" dirty="0" smtClean="0">
                        <a:solidFill>
                          <a:srgbClr val="FF0000"/>
                        </a:solidFill>
                        <a:latin typeface="Cambria" pitchFamily="18" charset="0"/>
                      </a:endParaRPr>
                    </a:p>
                  </a:txBody>
                  <a:tcPr/>
                </a:tc>
                <a:extLst>
                  <a:ext uri="{0D108BD9-81ED-4DB2-BD59-A6C34878D82A}">
                    <a16:rowId xmlns:a16="http://schemas.microsoft.com/office/drawing/2014/main" val="10003"/>
                  </a:ext>
                </a:extLst>
              </a:tr>
            </a:tbl>
          </a:graphicData>
        </a:graphic>
      </p:graphicFrame>
      <p:sp>
        <p:nvSpPr>
          <p:cNvPr id="6" name="Прямоугольник 5"/>
          <p:cNvSpPr/>
          <p:nvPr/>
        </p:nvSpPr>
        <p:spPr>
          <a:xfrm>
            <a:off x="500034" y="1214423"/>
            <a:ext cx="8286808" cy="83099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n-US" sz="2400" b="1" dirty="0" err="1" smtClean="0">
                <a:solidFill>
                  <a:srgbClr val="002060"/>
                </a:solidFill>
                <a:latin typeface="Cambria" pitchFamily="18" charset="0"/>
              </a:rPr>
              <a:t>Oziq</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mahsulotlari</a:t>
            </a:r>
            <a:r>
              <a:rPr lang="en-US" sz="2400" b="1" dirty="0" smtClean="0">
                <a:solidFill>
                  <a:srgbClr val="002060"/>
                </a:solidFill>
                <a:latin typeface="Cambria" pitchFamily="18" charset="0"/>
              </a:rPr>
              <a:t> 100 </a:t>
            </a:r>
            <a:r>
              <a:rPr lang="en-US" sz="2400" b="1" dirty="0" err="1" smtClean="0">
                <a:solidFill>
                  <a:srgbClr val="002060"/>
                </a:solidFill>
                <a:latin typeface="Cambria" pitchFamily="18" charset="0"/>
              </a:rPr>
              <a:t>gramdagi</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energiya</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miqdori</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kkal</a:t>
            </a:r>
            <a:r>
              <a:rPr lang="en-US" sz="2400" b="1" dirty="0" smtClean="0">
                <a:solidFill>
                  <a:srgbClr val="002060"/>
                </a:solidFill>
                <a:latin typeface="Cambria" pitchFamily="18" charset="0"/>
              </a:rPr>
              <a:t>)  </a:t>
            </a:r>
          </a:p>
          <a:p>
            <a:pPr algn="ctr"/>
            <a:r>
              <a:rPr lang="en-US" sz="2400" b="1" dirty="0" smtClean="0">
                <a:solidFill>
                  <a:srgbClr val="002060"/>
                </a:solidFill>
                <a:latin typeface="Cambria" pitchFamily="18" charset="0"/>
              </a:rPr>
              <a:t>200 gram </a:t>
            </a:r>
            <a:r>
              <a:rPr lang="en-US" sz="2400" b="1" dirty="0" err="1" smtClean="0">
                <a:solidFill>
                  <a:srgbClr val="002060"/>
                </a:solidFill>
                <a:latin typeface="Cambria" pitchFamily="18" charset="0"/>
              </a:rPr>
              <a:t>hisobida</a:t>
            </a:r>
            <a:r>
              <a:rPr lang="en-US" sz="2400" b="1" dirty="0" smtClean="0">
                <a:solidFill>
                  <a:srgbClr val="002060"/>
                </a:solidFill>
                <a:latin typeface="Cambria" pitchFamily="18" charset="0"/>
              </a:rPr>
              <a:t> </a:t>
            </a:r>
            <a:r>
              <a:rPr lang="en-US" sz="2400" b="1" dirty="0" err="1" smtClean="0">
                <a:solidFill>
                  <a:srgbClr val="002060"/>
                </a:solidFill>
                <a:latin typeface="Cambria" pitchFamily="18" charset="0"/>
              </a:rPr>
              <a:t>olingan</a:t>
            </a:r>
            <a:r>
              <a:rPr lang="en-US" sz="2400" b="1" dirty="0" smtClean="0">
                <a:solidFill>
                  <a:srgbClr val="002060"/>
                </a:solidFill>
                <a:latin typeface="Cambria" pitchFamily="18" charset="0"/>
              </a:rPr>
              <a:t> </a:t>
            </a:r>
          </a:p>
        </p:txBody>
      </p:sp>
    </p:spTree>
    <p:extLst>
      <p:ext uri="{BB962C8B-B14F-4D97-AF65-F5344CB8AC3E}">
        <p14:creationId xmlns:p14="http://schemas.microsoft.com/office/powerpoint/2010/main" val="3980999961"/>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4</a:t>
            </a:r>
            <a:r>
              <a:rPr lang="uz-Latn-UZ" sz="3600" b="1" dirty="0" smtClean="0">
                <a:solidFill>
                  <a:schemeClr val="bg1"/>
                </a:solidFill>
                <a:latin typeface="Times New Roman" pitchFamily="18" charset="0"/>
                <a:cs typeface="Times New Roman" pitchFamily="18" charset="0"/>
              </a:rPr>
              <a:t>-TOPSHIRIQ</a:t>
            </a:r>
          </a:p>
        </p:txBody>
      </p:sp>
      <p:sp>
        <p:nvSpPr>
          <p:cNvPr id="3" name="Прямоугольник 2"/>
          <p:cNvSpPr/>
          <p:nvPr/>
        </p:nvSpPr>
        <p:spPr>
          <a:xfrm>
            <a:off x="285720" y="1285860"/>
            <a:ext cx="8572560" cy="52014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600" b="1" dirty="0" err="1" smtClean="0">
                <a:latin typeface="Times New Roman" pitchFamily="18" charset="0"/>
                <a:cs typeface="Times New Roman" pitchFamily="18" charset="0"/>
              </a:rPr>
              <a:t>Sayohatning</a:t>
            </a:r>
            <a:r>
              <a:rPr lang="en-US" sz="2600" b="1" dirty="0" smtClean="0">
                <a:latin typeface="Times New Roman" pitchFamily="18" charset="0"/>
                <a:cs typeface="Times New Roman" pitchFamily="18" charset="0"/>
              </a:rPr>
              <a:t> 5 </a:t>
            </a:r>
            <a:r>
              <a:rPr lang="en-US" sz="2600" b="1" dirty="0" err="1" smtClean="0">
                <a:latin typeface="Times New Roman" pitchFamily="18" charset="0"/>
                <a:cs typeface="Times New Roman" pitchFamily="18" charset="0"/>
              </a:rPr>
              <a:t>kunida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talabalarda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shunday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kasallik</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sezildiki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ular</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biologiyadan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olgan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bilimlariga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tayangan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holda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bu</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kasallkning</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sababi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ovqat</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ratsionidan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ekanligini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bilishdi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Va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bu</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kasallkka</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davo</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bo‘ladigan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o‘simlikni</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tog‘dan</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izlay</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boshlashdi</a:t>
            </a:r>
            <a:r>
              <a:rPr lang="en-US" sz="2600" b="1" dirty="0" smtClean="0">
                <a:latin typeface="Times New Roman" pitchFamily="18" charset="0"/>
                <a:cs typeface="Times New Roman" pitchFamily="18" charset="0"/>
              </a:rPr>
              <a:t>.</a:t>
            </a:r>
          </a:p>
          <a:p>
            <a:pPr algn="just"/>
            <a:r>
              <a:rPr lang="en-US" sz="2600" b="1" dirty="0" err="1" smtClean="0">
                <a:latin typeface="Times New Roman" pitchFamily="18" charset="0"/>
                <a:cs typeface="Times New Roman" pitchFamily="18" charset="0"/>
              </a:rPr>
              <a:t>Topshiriq</a:t>
            </a:r>
            <a:r>
              <a:rPr lang="en-US" sz="2600" b="1"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Talabalar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qanday</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kasallikka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duchor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bo‘lishdi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ular</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tog‘dan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qaysi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o‘simlikni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izlashdi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Quyidagi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topshiriqda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yashiringan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kasallikni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nomi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ushbu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kasallikka</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davo</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bo‘ladigan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o‘simlik</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nomini</a:t>
            </a:r>
            <a:r>
              <a:rPr lang="en-US" sz="2600" dirty="0" smtClean="0">
                <a:latin typeface="Times New Roman" pitchFamily="18" charset="0"/>
                <a:cs typeface="Times New Roman" pitchFamily="18" charset="0"/>
              </a:rPr>
              <a:t> toping.</a:t>
            </a:r>
          </a:p>
          <a:p>
            <a:pPr algn="just"/>
            <a:r>
              <a:rPr lang="en-US" sz="2400" b="1" dirty="0" err="1" smtClean="0">
                <a:solidFill>
                  <a:srgbClr val="C00000"/>
                </a:solidFill>
                <a:latin typeface="Times New Roman" pitchFamily="18" charset="0"/>
                <a:cs typeface="Times New Roman" pitchFamily="18" charset="0"/>
              </a:rPr>
              <a:t>Izoh</a:t>
            </a:r>
            <a:r>
              <a:rPr lang="en-US" sz="2400" b="1" dirty="0" smtClean="0">
                <a:solidFill>
                  <a:srgbClr val="C00000"/>
                </a:solidFill>
                <a:latin typeface="Times New Roman" pitchFamily="18" charset="0"/>
                <a:cs typeface="Times New Roman" pitchFamily="18" charset="0"/>
              </a:rPr>
              <a:t>: </a:t>
            </a:r>
            <a:r>
              <a:rPr lang="en-US" sz="2400" b="1" dirty="0" smtClean="0">
                <a:latin typeface="Times New Roman" pitchFamily="18" charset="0"/>
                <a:cs typeface="Times New Roman" pitchFamily="18" charset="0"/>
              </a:rPr>
              <a:t>3-topshiriqdan </a:t>
            </a:r>
            <a:r>
              <a:rPr lang="en-US" sz="2400" b="1" dirty="0" err="1" smtClean="0">
                <a:latin typeface="Times New Roman" pitchFamily="18" charset="0"/>
                <a:cs typeface="Times New Roman" pitchFamily="18" charset="0"/>
              </a:rPr>
              <a:t>foydalanib</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talabalar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kasallik</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nomini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berilgan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mahsulotlar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ichidan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olishni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unutgan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kasallikka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davo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bo‘ladigan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o‘simlik</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nomini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topishlari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kerak</a:t>
            </a:r>
            <a:r>
              <a:rPr lang="en-US" sz="2400" b="1" dirty="0" smtClean="0">
                <a:latin typeface="Times New Roman" pitchFamily="18" charset="0"/>
                <a:cs typeface="Times New Roman" pitchFamily="18" charset="0"/>
              </a:rPr>
              <a:t>.</a:t>
            </a:r>
          </a:p>
          <a:p>
            <a:endParaRPr lang="uz-Latn-UZ" sz="2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877842928"/>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4</a:t>
            </a:r>
            <a:r>
              <a:rPr lang="uz-Latn-UZ" sz="3600" b="1" dirty="0" smtClean="0">
                <a:solidFill>
                  <a:schemeClr val="bg1"/>
                </a:solidFill>
                <a:latin typeface="Times New Roman" pitchFamily="18" charset="0"/>
                <a:cs typeface="Times New Roman" pitchFamily="18" charset="0"/>
              </a:rPr>
              <a:t>-TOPSHIRIQ</a:t>
            </a:r>
          </a:p>
        </p:txBody>
      </p:sp>
      <p:graphicFrame>
        <p:nvGraphicFramePr>
          <p:cNvPr id="8" name="Таблица 7"/>
          <p:cNvGraphicFramePr>
            <a:graphicFrameLocks noGrp="1"/>
          </p:cNvGraphicFramePr>
          <p:nvPr/>
        </p:nvGraphicFramePr>
        <p:xfrm>
          <a:off x="571470" y="1928802"/>
          <a:ext cx="7929620" cy="1737360"/>
        </p:xfrm>
        <a:graphic>
          <a:graphicData uri="http://schemas.openxmlformats.org/drawingml/2006/table">
            <a:tbl>
              <a:tblPr firstRow="1" bandRow="1">
                <a:tableStyleId>{00A15C55-8517-42AA-B614-E9B94910E393}</a:tableStyleId>
              </a:tblPr>
              <a:tblGrid>
                <a:gridCol w="1585924">
                  <a:extLst>
                    <a:ext uri="{9D8B030D-6E8A-4147-A177-3AD203B41FA5}">
                      <a16:colId xmlns:a16="http://schemas.microsoft.com/office/drawing/2014/main" val="20000"/>
                    </a:ext>
                  </a:extLst>
                </a:gridCol>
                <a:gridCol w="1585924">
                  <a:extLst>
                    <a:ext uri="{9D8B030D-6E8A-4147-A177-3AD203B41FA5}">
                      <a16:colId xmlns:a16="http://schemas.microsoft.com/office/drawing/2014/main" val="20001"/>
                    </a:ext>
                  </a:extLst>
                </a:gridCol>
                <a:gridCol w="1585924">
                  <a:extLst>
                    <a:ext uri="{9D8B030D-6E8A-4147-A177-3AD203B41FA5}">
                      <a16:colId xmlns:a16="http://schemas.microsoft.com/office/drawing/2014/main" val="20002"/>
                    </a:ext>
                  </a:extLst>
                </a:gridCol>
                <a:gridCol w="1585924">
                  <a:extLst>
                    <a:ext uri="{9D8B030D-6E8A-4147-A177-3AD203B41FA5}">
                      <a16:colId xmlns:a16="http://schemas.microsoft.com/office/drawing/2014/main" val="20003"/>
                    </a:ext>
                  </a:extLst>
                </a:gridCol>
                <a:gridCol w="1585924">
                  <a:extLst>
                    <a:ext uri="{9D8B030D-6E8A-4147-A177-3AD203B41FA5}">
                      <a16:colId xmlns:a16="http://schemas.microsoft.com/office/drawing/2014/main" val="20004"/>
                    </a:ext>
                  </a:extLst>
                </a:gridCol>
              </a:tblGrid>
              <a:tr h="1571636">
                <a:tc>
                  <a:txBody>
                    <a:bodyPr/>
                    <a:lstStyle/>
                    <a:p>
                      <a:pPr algn="ctr"/>
                      <a:r>
                        <a:rPr lang="en-US" sz="5400" dirty="0" smtClean="0"/>
                        <a:t>734</a:t>
                      </a:r>
                      <a:endParaRPr lang="ru-RU" sz="5400" b="1" dirty="0">
                        <a:solidFill>
                          <a:srgbClr val="002060"/>
                        </a:solidFill>
                      </a:endParaRPr>
                    </a:p>
                  </a:txBody>
                  <a:tcPr/>
                </a:tc>
                <a:tc>
                  <a:txBody>
                    <a:bodyPr/>
                    <a:lstStyle/>
                    <a:p>
                      <a:pPr algn="ctr"/>
                      <a:r>
                        <a:rPr lang="en-US" sz="5400" dirty="0" smtClean="0"/>
                        <a:t>300</a:t>
                      </a:r>
                      <a:endParaRPr lang="ru-RU" sz="5400" b="1" dirty="0">
                        <a:solidFill>
                          <a:srgbClr val="002060"/>
                        </a:solidFill>
                      </a:endParaRPr>
                    </a:p>
                  </a:txBody>
                  <a:tcPr/>
                </a:tc>
                <a:tc>
                  <a:txBody>
                    <a:bodyPr/>
                    <a:lstStyle/>
                    <a:p>
                      <a:pPr algn="ctr"/>
                      <a:r>
                        <a:rPr lang="en-US" sz="5400" dirty="0" smtClean="0"/>
                        <a:t>1200</a:t>
                      </a:r>
                      <a:endParaRPr lang="ru-RU" sz="5400" b="1" dirty="0">
                        <a:solidFill>
                          <a:srgbClr val="002060"/>
                        </a:solidFill>
                      </a:endParaRPr>
                    </a:p>
                  </a:txBody>
                  <a:tcPr/>
                </a:tc>
                <a:tc>
                  <a:txBody>
                    <a:bodyPr/>
                    <a:lstStyle/>
                    <a:p>
                      <a:pPr algn="ctr"/>
                      <a:r>
                        <a:rPr lang="en-US" sz="5400" dirty="0" smtClean="0"/>
                        <a:t>374</a:t>
                      </a:r>
                      <a:endParaRPr lang="ru-RU" sz="5400" b="1" dirty="0">
                        <a:solidFill>
                          <a:srgbClr val="002060"/>
                        </a:solidFill>
                      </a:endParaRPr>
                    </a:p>
                  </a:txBody>
                  <a:tcPr/>
                </a:tc>
                <a:tc>
                  <a:txBody>
                    <a:bodyPr/>
                    <a:lstStyle/>
                    <a:p>
                      <a:pPr algn="ctr"/>
                      <a:r>
                        <a:rPr lang="en-US" sz="5400" dirty="0" smtClean="0"/>
                        <a:t>100</a:t>
                      </a:r>
                      <a:endParaRPr lang="ru-RU" sz="5400" b="1" dirty="0">
                        <a:solidFill>
                          <a:srgbClr val="002060"/>
                        </a:solidFill>
                      </a:endParaRPr>
                    </a:p>
                  </a:txBody>
                  <a:tcPr/>
                </a:tc>
                <a:extLst>
                  <a:ext uri="{0D108BD9-81ED-4DB2-BD59-A6C34878D82A}">
                    <a16:rowId xmlns:a16="http://schemas.microsoft.com/office/drawing/2014/main" val="10000"/>
                  </a:ext>
                </a:extLst>
              </a:tr>
            </a:tbl>
          </a:graphicData>
        </a:graphic>
      </p:graphicFrame>
      <p:graphicFrame>
        <p:nvGraphicFramePr>
          <p:cNvPr id="9" name="Таблица 8"/>
          <p:cNvGraphicFramePr>
            <a:graphicFrameLocks noGrp="1"/>
          </p:cNvGraphicFramePr>
          <p:nvPr/>
        </p:nvGraphicFramePr>
        <p:xfrm>
          <a:off x="642910" y="4071942"/>
          <a:ext cx="7786740" cy="1571636"/>
        </p:xfrm>
        <a:graphic>
          <a:graphicData uri="http://schemas.openxmlformats.org/drawingml/2006/table">
            <a:tbl>
              <a:tblPr firstRow="1" bandRow="1">
                <a:tableStyleId>{F5AB1C69-6EDB-4FF4-983F-18BD219EF322}</a:tableStyleId>
              </a:tblPr>
              <a:tblGrid>
                <a:gridCol w="1557348">
                  <a:extLst>
                    <a:ext uri="{9D8B030D-6E8A-4147-A177-3AD203B41FA5}">
                      <a16:colId xmlns:a16="http://schemas.microsoft.com/office/drawing/2014/main" val="20000"/>
                    </a:ext>
                  </a:extLst>
                </a:gridCol>
                <a:gridCol w="1557348">
                  <a:extLst>
                    <a:ext uri="{9D8B030D-6E8A-4147-A177-3AD203B41FA5}">
                      <a16:colId xmlns:a16="http://schemas.microsoft.com/office/drawing/2014/main" val="20001"/>
                    </a:ext>
                  </a:extLst>
                </a:gridCol>
                <a:gridCol w="1557348">
                  <a:extLst>
                    <a:ext uri="{9D8B030D-6E8A-4147-A177-3AD203B41FA5}">
                      <a16:colId xmlns:a16="http://schemas.microsoft.com/office/drawing/2014/main" val="20002"/>
                    </a:ext>
                  </a:extLst>
                </a:gridCol>
                <a:gridCol w="1557348">
                  <a:extLst>
                    <a:ext uri="{9D8B030D-6E8A-4147-A177-3AD203B41FA5}">
                      <a16:colId xmlns:a16="http://schemas.microsoft.com/office/drawing/2014/main" val="20003"/>
                    </a:ext>
                  </a:extLst>
                </a:gridCol>
                <a:gridCol w="1557348">
                  <a:extLst>
                    <a:ext uri="{9D8B030D-6E8A-4147-A177-3AD203B41FA5}">
                      <a16:colId xmlns:a16="http://schemas.microsoft.com/office/drawing/2014/main" val="20004"/>
                    </a:ext>
                  </a:extLst>
                </a:gridCol>
              </a:tblGrid>
              <a:tr h="1571636">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036863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 </a:t>
            </a:r>
            <a:endParaRPr lang="ru-RU" b="1" dirty="0"/>
          </a:p>
        </p:txBody>
      </p:sp>
      <p:sp>
        <p:nvSpPr>
          <p:cNvPr id="5" name="Текст 4"/>
          <p:cNvSpPr>
            <a:spLocks noGrp="1"/>
          </p:cNvSpPr>
          <p:nvPr>
            <p:ph sz="quarter" idx="13"/>
          </p:nvPr>
        </p:nvSpPr>
        <p:spPr>
          <a:xfrm>
            <a:off x="-108520" y="1124745"/>
            <a:ext cx="5178995" cy="5974556"/>
          </a:xfrm>
        </p:spPr>
        <p:txBody>
          <a:bodyPr/>
          <a:lstStyle/>
          <a:p>
            <a:pPr lvl="0" algn="just" rtl="0" fontAlgn="base">
              <a:spcBef>
                <a:spcPct val="0"/>
              </a:spcBef>
              <a:spcAft>
                <a:spcPct val="0"/>
              </a:spcAft>
            </a:pPr>
            <a:r>
              <a:rPr lang="uz-Cyrl-UZ" sz="2600" dirty="0" smtClean="0">
                <a:solidFill>
                  <a:schemeClr val="tx1"/>
                </a:solidFill>
                <a:latin typeface="Times New Roman" pitchFamily="18" charset="0"/>
                <a:ea typeface="Times New Roman" pitchFamily="18" charset="0"/>
                <a:cs typeface="Times New Roman" pitchFamily="18" charset="0"/>
              </a:rPr>
              <a:t>Uzluksiz tа’lim tizimi оldidаgi muаmmоlаrni hаl etish uchun tа’lim jаrаyonini jаdаllаshtirаdigаn, sаmаrаdоrlikni оrttirishgа imkоn yarаtаdigаn, o‘quvchilаrning bilish fаоliyatini fаоllаshtirаdigаn</a:t>
            </a:r>
            <a:r>
              <a:rPr lang="en-US" sz="2600" dirty="0" smtClean="0">
                <a:solidFill>
                  <a:schemeClr val="tx1"/>
                </a:solidFill>
                <a:latin typeface="Times New Roman" pitchFamily="18" charset="0"/>
                <a:ea typeface="Times New Roman" pitchFamily="18" charset="0"/>
                <a:cs typeface="Times New Roman" pitchFamily="18" charset="0"/>
              </a:rPr>
              <a:t>,</a:t>
            </a:r>
            <a:r>
              <a:rPr lang="en-US" sz="2600" dirty="0" err="1" smtClean="0">
                <a:solidFill>
                  <a:schemeClr val="tx1"/>
                </a:solidFill>
                <a:latin typeface="Times New Roman" pitchFamily="18" charset="0"/>
                <a:ea typeface="Times New Roman" pitchFamily="18" charset="0"/>
                <a:cs typeface="Times New Roman" pitchFamily="18" charset="0"/>
              </a:rPr>
              <a:t>olingan</a:t>
            </a:r>
            <a:r>
              <a:rPr lang="en-US" sz="2600" dirty="0" smtClean="0">
                <a:solidFill>
                  <a:schemeClr val="tx1"/>
                </a:solidFill>
                <a:latin typeface="Times New Roman" pitchFamily="18" charset="0"/>
                <a:ea typeface="Times New Roman" pitchFamily="18" charset="0"/>
                <a:cs typeface="Times New Roman" pitchFamily="18" charset="0"/>
              </a:rPr>
              <a:t> </a:t>
            </a:r>
            <a:r>
              <a:rPr lang="en-US" sz="2600" dirty="0" err="1" smtClean="0">
                <a:solidFill>
                  <a:schemeClr val="tx1"/>
                </a:solidFill>
                <a:latin typeface="Times New Roman" pitchFamily="18" charset="0"/>
                <a:ea typeface="Times New Roman" pitchFamily="18" charset="0"/>
                <a:cs typeface="Times New Roman" pitchFamily="18" charset="0"/>
              </a:rPr>
              <a:t>bilimlarni</a:t>
            </a:r>
            <a:r>
              <a:rPr lang="en-US" sz="2600" dirty="0" smtClean="0">
                <a:solidFill>
                  <a:schemeClr val="tx1"/>
                </a:solidFill>
                <a:latin typeface="Times New Roman" pitchFamily="18" charset="0"/>
                <a:ea typeface="Times New Roman" pitchFamily="18" charset="0"/>
                <a:cs typeface="Times New Roman" pitchFamily="18" charset="0"/>
              </a:rPr>
              <a:t> </a:t>
            </a:r>
            <a:r>
              <a:rPr lang="en-US" sz="2600" dirty="0" err="1" smtClean="0">
                <a:solidFill>
                  <a:schemeClr val="tx1"/>
                </a:solidFill>
                <a:latin typeface="Times New Roman" pitchFamily="18" charset="0"/>
                <a:ea typeface="Times New Roman" pitchFamily="18" charset="0"/>
                <a:cs typeface="Times New Roman" pitchFamily="18" charset="0"/>
              </a:rPr>
              <a:t>amaliyotda</a:t>
            </a:r>
            <a:r>
              <a:rPr lang="en-US" sz="2600" dirty="0" smtClean="0">
                <a:solidFill>
                  <a:schemeClr val="tx1"/>
                </a:solidFill>
                <a:latin typeface="Times New Roman" pitchFamily="18" charset="0"/>
                <a:ea typeface="Times New Roman" pitchFamily="18" charset="0"/>
                <a:cs typeface="Times New Roman" pitchFamily="18" charset="0"/>
              </a:rPr>
              <a:t> </a:t>
            </a:r>
            <a:r>
              <a:rPr lang="en-US" sz="2600" dirty="0" err="1" smtClean="0">
                <a:solidFill>
                  <a:schemeClr val="tx1"/>
                </a:solidFill>
                <a:latin typeface="Times New Roman" pitchFamily="18" charset="0"/>
                <a:ea typeface="Times New Roman" pitchFamily="18" charset="0"/>
                <a:cs typeface="Times New Roman" pitchFamily="18" charset="0"/>
              </a:rPr>
              <a:t>foydalana</a:t>
            </a:r>
            <a:r>
              <a:rPr lang="en-US" sz="2600" dirty="0" smtClean="0">
                <a:solidFill>
                  <a:schemeClr val="tx1"/>
                </a:solidFill>
                <a:latin typeface="Times New Roman" pitchFamily="18" charset="0"/>
                <a:ea typeface="Times New Roman" pitchFamily="18" charset="0"/>
                <a:cs typeface="Times New Roman" pitchFamily="18" charset="0"/>
              </a:rPr>
              <a:t> </a:t>
            </a:r>
            <a:r>
              <a:rPr lang="en-US" sz="2600" dirty="0" err="1" smtClean="0">
                <a:solidFill>
                  <a:schemeClr val="tx1"/>
                </a:solidFill>
                <a:latin typeface="Times New Roman" pitchFamily="18" charset="0"/>
                <a:ea typeface="Times New Roman" pitchFamily="18" charset="0"/>
                <a:cs typeface="Times New Roman" pitchFamily="18" charset="0"/>
              </a:rPr>
              <a:t>olishga</a:t>
            </a:r>
            <a:r>
              <a:rPr lang="en-US" sz="2600" dirty="0" smtClean="0">
                <a:solidFill>
                  <a:schemeClr val="tx1"/>
                </a:solidFill>
                <a:latin typeface="Times New Roman" pitchFamily="18" charset="0"/>
                <a:ea typeface="Times New Roman" pitchFamily="18" charset="0"/>
                <a:cs typeface="Times New Roman" pitchFamily="18" charset="0"/>
              </a:rPr>
              <a:t> </a:t>
            </a:r>
            <a:r>
              <a:rPr lang="en-US" sz="2600" dirty="0" err="1" smtClean="0">
                <a:solidFill>
                  <a:schemeClr val="tx1"/>
                </a:solidFill>
                <a:latin typeface="Times New Roman" pitchFamily="18" charset="0"/>
                <a:ea typeface="Times New Roman" pitchFamily="18" charset="0"/>
                <a:cs typeface="Times New Roman" pitchFamily="18" charset="0"/>
              </a:rPr>
              <a:t>yo’naltirilgan</a:t>
            </a:r>
            <a:r>
              <a:rPr lang="en-US" sz="2600" dirty="0" smtClean="0">
                <a:solidFill>
                  <a:schemeClr val="tx1"/>
                </a:solidFill>
                <a:latin typeface="Times New Roman" pitchFamily="18" charset="0"/>
                <a:ea typeface="Times New Roman" pitchFamily="18" charset="0"/>
                <a:cs typeface="Times New Roman" pitchFamily="18" charset="0"/>
              </a:rPr>
              <a:t> </a:t>
            </a:r>
            <a:r>
              <a:rPr lang="uz-Cyrl-UZ" sz="2600" dirty="0" smtClean="0">
                <a:solidFill>
                  <a:schemeClr val="tx1"/>
                </a:solidFill>
                <a:latin typeface="Times New Roman" pitchFamily="18" charset="0"/>
                <a:ea typeface="Times New Roman" pitchFamily="18" charset="0"/>
                <a:cs typeface="Times New Roman" pitchFamily="18" charset="0"/>
              </a:rPr>
              <a:t>pеdаgоgik tехnоlоgiyalаrni qo‘llаsh zаrur.</a:t>
            </a:r>
            <a:endParaRPr lang="uz-Cyrl-UZ" sz="2600" dirty="0" smtClean="0">
              <a:solidFill>
                <a:schemeClr val="tx1"/>
              </a:solidFill>
              <a:latin typeface="Arial" pitchFamily="34" charset="0"/>
              <a:cs typeface="Arial" pitchFamily="34" charset="0"/>
            </a:endParaRPr>
          </a:p>
          <a:p>
            <a:endParaRPr lang="ru-RU" dirty="0"/>
          </a:p>
        </p:txBody>
      </p:sp>
      <p:sp>
        <p:nvSpPr>
          <p:cNvPr id="41986" name="AutoShape 2" descr="Institutda ta'lim jarayoni yuqori saviyada tashkil etilmoqda"/>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1988" name="AutoShape 4" descr="Institutda ta'lim jarayoni yuqori saviyada tashkil etilmoqda"/>
          <p:cNvSpPr>
            <a:spLocks noChangeAspect="1" noChangeArrowheads="1"/>
          </p:cNvSpPr>
          <p:nvPr/>
        </p:nvSpPr>
        <p:spPr bwMode="auto">
          <a:xfrm>
            <a:off x="155575" y="-192617"/>
            <a:ext cx="304800" cy="4064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Institutda ta&amp;#39;lim jarayoni yuqori saviyada tashkil etilmoqda"/>
          <p:cNvPicPr/>
          <p:nvPr/>
        </p:nvPicPr>
        <p:blipFill>
          <a:blip r:embed="rId2"/>
          <a:srcRect/>
          <a:stretch>
            <a:fillRect/>
          </a:stretch>
        </p:blipFill>
        <p:spPr bwMode="auto">
          <a:xfrm>
            <a:off x="5095875" y="1320801"/>
            <a:ext cx="3676650" cy="4813300"/>
          </a:xfrm>
          <a:prstGeom prst="rect">
            <a:avLst/>
          </a:prstGeom>
          <a:noFill/>
          <a:ln w="9525">
            <a:noFill/>
            <a:miter lim="800000"/>
            <a:headEnd/>
            <a:tailEnd/>
          </a:ln>
        </p:spPr>
      </p:pic>
      <p:sp>
        <p:nvSpPr>
          <p:cNvPr id="7" name="TextBox 6"/>
          <p:cNvSpPr txBox="1"/>
          <p:nvPr/>
        </p:nvSpPr>
        <p:spPr>
          <a:xfrm>
            <a:off x="429027" y="219699"/>
            <a:ext cx="8072065"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smtClean="0">
                <a:solidFill>
                  <a:srgbClr val="C00000"/>
                </a:solidFill>
              </a:rPr>
              <a:t>PEDAGOGIK TEXNOLOGIYALAR VA KREATIVLIK</a:t>
            </a:r>
            <a:endParaRPr lang="ru-RU" sz="2800" b="1" dirty="0">
              <a:solidFill>
                <a:srgbClr val="C00000"/>
              </a:solidFill>
            </a:endParaRPr>
          </a:p>
        </p:txBody>
      </p:sp>
    </p:spTree>
    <p:extLst>
      <p:ext uri="{BB962C8B-B14F-4D97-AF65-F5344CB8AC3E}">
        <p14:creationId xmlns:p14="http://schemas.microsoft.com/office/powerpoint/2010/main" val="2645155052"/>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4</a:t>
            </a:r>
            <a:r>
              <a:rPr lang="uz-Latn-UZ" sz="3600" b="1" dirty="0" smtClean="0">
                <a:solidFill>
                  <a:schemeClr val="bg1"/>
                </a:solidFill>
                <a:latin typeface="Times New Roman" pitchFamily="18" charset="0"/>
                <a:cs typeface="Times New Roman" pitchFamily="18" charset="0"/>
              </a:rPr>
              <a:t>-TOPSHIRIQ</a:t>
            </a:r>
            <a:r>
              <a:rPr lang="en-US" sz="3600" b="1" dirty="0" smtClean="0">
                <a:solidFill>
                  <a:schemeClr val="bg1"/>
                </a:solidFill>
                <a:latin typeface="Times New Roman" pitchFamily="18" charset="0"/>
                <a:cs typeface="Times New Roman" pitchFamily="18" charset="0"/>
              </a:rPr>
              <a:t> JAVOBI</a:t>
            </a:r>
            <a:endParaRPr lang="uz-Latn-UZ" sz="3600" b="1" dirty="0" smtClean="0">
              <a:solidFill>
                <a:schemeClr val="bg1"/>
              </a:solidFill>
              <a:latin typeface="Times New Roman" pitchFamily="18" charset="0"/>
              <a:cs typeface="Times New Roman" pitchFamily="18" charset="0"/>
            </a:endParaRPr>
          </a:p>
        </p:txBody>
      </p:sp>
      <p:graphicFrame>
        <p:nvGraphicFramePr>
          <p:cNvPr id="8" name="Таблица 7"/>
          <p:cNvGraphicFramePr>
            <a:graphicFrameLocks noGrp="1"/>
          </p:cNvGraphicFramePr>
          <p:nvPr/>
        </p:nvGraphicFramePr>
        <p:xfrm>
          <a:off x="571472" y="1857364"/>
          <a:ext cx="7929620" cy="1571636"/>
        </p:xfrm>
        <a:graphic>
          <a:graphicData uri="http://schemas.openxmlformats.org/drawingml/2006/table">
            <a:tbl>
              <a:tblPr firstRow="1" bandRow="1">
                <a:tableStyleId>{00A15C55-8517-42AA-B614-E9B94910E393}</a:tableStyleId>
              </a:tblPr>
              <a:tblGrid>
                <a:gridCol w="1585924">
                  <a:extLst>
                    <a:ext uri="{9D8B030D-6E8A-4147-A177-3AD203B41FA5}">
                      <a16:colId xmlns:a16="http://schemas.microsoft.com/office/drawing/2014/main" val="20000"/>
                    </a:ext>
                  </a:extLst>
                </a:gridCol>
                <a:gridCol w="1585924">
                  <a:extLst>
                    <a:ext uri="{9D8B030D-6E8A-4147-A177-3AD203B41FA5}">
                      <a16:colId xmlns:a16="http://schemas.microsoft.com/office/drawing/2014/main" val="20001"/>
                    </a:ext>
                  </a:extLst>
                </a:gridCol>
                <a:gridCol w="1585924">
                  <a:extLst>
                    <a:ext uri="{9D8B030D-6E8A-4147-A177-3AD203B41FA5}">
                      <a16:colId xmlns:a16="http://schemas.microsoft.com/office/drawing/2014/main" val="20002"/>
                    </a:ext>
                  </a:extLst>
                </a:gridCol>
                <a:gridCol w="1585924">
                  <a:extLst>
                    <a:ext uri="{9D8B030D-6E8A-4147-A177-3AD203B41FA5}">
                      <a16:colId xmlns:a16="http://schemas.microsoft.com/office/drawing/2014/main" val="20003"/>
                    </a:ext>
                  </a:extLst>
                </a:gridCol>
                <a:gridCol w="1585924">
                  <a:extLst>
                    <a:ext uri="{9D8B030D-6E8A-4147-A177-3AD203B41FA5}">
                      <a16:colId xmlns:a16="http://schemas.microsoft.com/office/drawing/2014/main" val="20004"/>
                    </a:ext>
                  </a:extLst>
                </a:gridCol>
              </a:tblGrid>
              <a:tr h="1571636">
                <a:tc>
                  <a:txBody>
                    <a:bodyPr/>
                    <a:lstStyle/>
                    <a:p>
                      <a:pPr algn="ctr"/>
                      <a:r>
                        <a:rPr lang="en-US" sz="8800" dirty="0" smtClean="0">
                          <a:solidFill>
                            <a:schemeClr val="tx1"/>
                          </a:solidFill>
                        </a:rPr>
                        <a:t>S</a:t>
                      </a:r>
                      <a:endParaRPr lang="ru-RU" sz="8800" b="1" dirty="0">
                        <a:solidFill>
                          <a:schemeClr val="tx1"/>
                        </a:solidFill>
                      </a:endParaRPr>
                    </a:p>
                  </a:txBody>
                  <a:tcPr/>
                </a:tc>
                <a:tc>
                  <a:txBody>
                    <a:bodyPr/>
                    <a:lstStyle/>
                    <a:p>
                      <a:pPr algn="ctr"/>
                      <a:r>
                        <a:rPr lang="en-US" sz="8800" dirty="0" smtClean="0">
                          <a:solidFill>
                            <a:schemeClr val="tx1"/>
                          </a:solidFill>
                        </a:rPr>
                        <a:t>I</a:t>
                      </a:r>
                      <a:endParaRPr lang="ru-RU" sz="8800" b="1" dirty="0">
                        <a:solidFill>
                          <a:schemeClr val="tx1"/>
                        </a:solidFill>
                      </a:endParaRPr>
                    </a:p>
                  </a:txBody>
                  <a:tcPr/>
                </a:tc>
                <a:tc>
                  <a:txBody>
                    <a:bodyPr/>
                    <a:lstStyle/>
                    <a:p>
                      <a:pPr algn="ctr"/>
                      <a:r>
                        <a:rPr lang="en-US" sz="8800" dirty="0" smtClean="0">
                          <a:solidFill>
                            <a:schemeClr val="tx1"/>
                          </a:solidFill>
                        </a:rPr>
                        <a:t>N</a:t>
                      </a:r>
                      <a:endParaRPr lang="ru-RU" sz="8800" b="1" dirty="0">
                        <a:solidFill>
                          <a:schemeClr val="tx1"/>
                        </a:solidFill>
                      </a:endParaRPr>
                    </a:p>
                  </a:txBody>
                  <a:tcPr/>
                </a:tc>
                <a:tc>
                  <a:txBody>
                    <a:bodyPr/>
                    <a:lstStyle/>
                    <a:p>
                      <a:pPr algn="ctr"/>
                      <a:r>
                        <a:rPr lang="en-US" sz="8800" dirty="0" smtClean="0">
                          <a:solidFill>
                            <a:schemeClr val="tx1"/>
                          </a:solidFill>
                        </a:rPr>
                        <a:t>G</a:t>
                      </a:r>
                      <a:endParaRPr lang="ru-RU" sz="8800" b="1" dirty="0">
                        <a:solidFill>
                          <a:schemeClr val="tx1"/>
                        </a:solidFill>
                      </a:endParaRPr>
                    </a:p>
                  </a:txBody>
                  <a:tcPr/>
                </a:tc>
                <a:tc>
                  <a:txBody>
                    <a:bodyPr/>
                    <a:lstStyle/>
                    <a:p>
                      <a:pPr algn="ctr"/>
                      <a:r>
                        <a:rPr lang="en-US" sz="8800" dirty="0" smtClean="0">
                          <a:solidFill>
                            <a:schemeClr val="tx1"/>
                          </a:solidFill>
                        </a:rPr>
                        <a:t>A</a:t>
                      </a:r>
                      <a:endParaRPr lang="ru-RU" sz="8800" b="1" dirty="0">
                        <a:solidFill>
                          <a:schemeClr val="tx1"/>
                        </a:solidFill>
                      </a:endParaRPr>
                    </a:p>
                  </a:txBody>
                  <a:tcPr/>
                </a:tc>
                <a:extLst>
                  <a:ext uri="{0D108BD9-81ED-4DB2-BD59-A6C34878D82A}">
                    <a16:rowId xmlns:a16="http://schemas.microsoft.com/office/drawing/2014/main" val="10000"/>
                  </a:ext>
                </a:extLst>
              </a:tr>
            </a:tbl>
          </a:graphicData>
        </a:graphic>
      </p:graphicFrame>
      <p:graphicFrame>
        <p:nvGraphicFramePr>
          <p:cNvPr id="9" name="Таблица 8"/>
          <p:cNvGraphicFramePr>
            <a:graphicFrameLocks noGrp="1"/>
          </p:cNvGraphicFramePr>
          <p:nvPr/>
        </p:nvGraphicFramePr>
        <p:xfrm>
          <a:off x="642910" y="4000504"/>
          <a:ext cx="7858180" cy="1554480"/>
        </p:xfrm>
        <a:graphic>
          <a:graphicData uri="http://schemas.openxmlformats.org/drawingml/2006/table">
            <a:tbl>
              <a:tblPr firstRow="1" bandRow="1">
                <a:tableStyleId>{F5AB1C69-6EDB-4FF4-983F-18BD219EF322}</a:tableStyleId>
              </a:tblPr>
              <a:tblGrid>
                <a:gridCol w="1571636">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gridCol w="1571636">
                  <a:extLst>
                    <a:ext uri="{9D8B030D-6E8A-4147-A177-3AD203B41FA5}">
                      <a16:colId xmlns:a16="http://schemas.microsoft.com/office/drawing/2014/main" val="20002"/>
                    </a:ext>
                  </a:extLst>
                </a:gridCol>
                <a:gridCol w="1571636">
                  <a:extLst>
                    <a:ext uri="{9D8B030D-6E8A-4147-A177-3AD203B41FA5}">
                      <a16:colId xmlns:a16="http://schemas.microsoft.com/office/drawing/2014/main" val="20003"/>
                    </a:ext>
                  </a:extLst>
                </a:gridCol>
                <a:gridCol w="1571636">
                  <a:extLst>
                    <a:ext uri="{9D8B030D-6E8A-4147-A177-3AD203B41FA5}">
                      <a16:colId xmlns:a16="http://schemas.microsoft.com/office/drawing/2014/main" val="20004"/>
                    </a:ext>
                  </a:extLst>
                </a:gridCol>
              </a:tblGrid>
              <a:tr h="1428760">
                <a:tc>
                  <a:txBody>
                    <a:bodyPr/>
                    <a:lstStyle/>
                    <a:p>
                      <a:pPr algn="ctr"/>
                      <a:r>
                        <a:rPr lang="en-US" sz="9600" dirty="0" smtClean="0"/>
                        <a:t>P</a:t>
                      </a:r>
                      <a:endParaRPr lang="ru-RU" sz="9600" dirty="0">
                        <a:solidFill>
                          <a:srgbClr val="00B050"/>
                        </a:solidFill>
                      </a:endParaRPr>
                    </a:p>
                  </a:txBody>
                  <a:tcPr/>
                </a:tc>
                <a:tc>
                  <a:txBody>
                    <a:bodyPr/>
                    <a:lstStyle/>
                    <a:p>
                      <a:pPr algn="ctr"/>
                      <a:r>
                        <a:rPr lang="en-US" sz="9600" dirty="0" smtClean="0"/>
                        <a:t>I</a:t>
                      </a:r>
                      <a:endParaRPr lang="ru-RU" sz="9600" dirty="0">
                        <a:solidFill>
                          <a:srgbClr val="00B050"/>
                        </a:solidFill>
                      </a:endParaRPr>
                    </a:p>
                  </a:txBody>
                  <a:tcPr/>
                </a:tc>
                <a:tc>
                  <a:txBody>
                    <a:bodyPr/>
                    <a:lstStyle/>
                    <a:p>
                      <a:pPr algn="ctr"/>
                      <a:r>
                        <a:rPr lang="en-US" sz="9600" dirty="0" smtClean="0"/>
                        <a:t>Y</a:t>
                      </a:r>
                      <a:endParaRPr lang="ru-RU" sz="9600" dirty="0">
                        <a:solidFill>
                          <a:srgbClr val="00B050"/>
                        </a:solidFill>
                      </a:endParaRPr>
                    </a:p>
                  </a:txBody>
                  <a:tcPr/>
                </a:tc>
                <a:tc>
                  <a:txBody>
                    <a:bodyPr/>
                    <a:lstStyle/>
                    <a:p>
                      <a:pPr algn="ctr"/>
                      <a:r>
                        <a:rPr lang="en-US" sz="9600" dirty="0" smtClean="0"/>
                        <a:t>O</a:t>
                      </a:r>
                      <a:endParaRPr lang="ru-RU" sz="9600" dirty="0">
                        <a:solidFill>
                          <a:srgbClr val="00B050"/>
                        </a:solidFill>
                      </a:endParaRPr>
                    </a:p>
                  </a:txBody>
                  <a:tcPr/>
                </a:tc>
                <a:tc>
                  <a:txBody>
                    <a:bodyPr/>
                    <a:lstStyle/>
                    <a:p>
                      <a:pPr algn="ctr"/>
                      <a:r>
                        <a:rPr lang="en-US" sz="9600" dirty="0" smtClean="0"/>
                        <a:t>Z</a:t>
                      </a:r>
                      <a:endParaRPr lang="ru-RU" sz="9600" dirty="0">
                        <a:solidFill>
                          <a:srgbClr val="00B050"/>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91871731"/>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5</a:t>
            </a:r>
            <a:r>
              <a:rPr lang="uz-Latn-UZ" sz="3600" b="1" dirty="0" smtClean="0">
                <a:solidFill>
                  <a:schemeClr val="bg1"/>
                </a:solidFill>
                <a:latin typeface="Times New Roman" pitchFamily="18" charset="0"/>
                <a:cs typeface="Times New Roman" pitchFamily="18" charset="0"/>
              </a:rPr>
              <a:t>-TOPSHIRIQ</a:t>
            </a:r>
          </a:p>
        </p:txBody>
      </p:sp>
      <p:sp>
        <p:nvSpPr>
          <p:cNvPr id="3" name="Прямоугольник 2"/>
          <p:cNvSpPr/>
          <p:nvPr/>
        </p:nvSpPr>
        <p:spPr>
          <a:xfrm>
            <a:off x="285720" y="1428736"/>
            <a:ext cx="8572560" cy="1569660"/>
          </a:xfrm>
          <a:prstGeom prst="rect">
            <a:avLst/>
          </a:prstGeom>
        </p:spPr>
        <p:txBody>
          <a:bodyPr wrap="square">
            <a:spAutoFit/>
          </a:bodyPr>
          <a:lstStyle/>
          <a:p>
            <a:r>
              <a:rPr lang="en-US" sz="2400" b="1" dirty="0" err="1" smtClean="0">
                <a:latin typeface="Times New Roman" pitchFamily="18" charset="0"/>
                <a:cs typeface="Times New Roman" pitchFamily="18" charset="0"/>
              </a:rPr>
              <a:t>Talabalar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o‘simlikni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topishlari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uchun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qanday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asbobni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o‘zlari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bilan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olishlari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kerak</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edi</a:t>
            </a:r>
            <a:r>
              <a:rPr lang="en-US" sz="2400" b="1" dirty="0" smtClean="0">
                <a:latin typeface="Times New Roman" pitchFamily="18" charset="0"/>
                <a:cs typeface="Times New Roman" pitchFamily="18" charset="0"/>
              </a:rPr>
              <a:t>? </a:t>
            </a:r>
          </a:p>
          <a:p>
            <a:pPr algn="just"/>
            <a:r>
              <a:rPr lang="en-US" sz="2400" b="1" dirty="0" err="1" smtClean="0">
                <a:latin typeface="Times New Roman" pitchFamily="18" charset="0"/>
                <a:cs typeface="Times New Roman" pitchFamily="18" charset="0"/>
              </a:rPr>
              <a:t>Topshiriq</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Quyidagi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krossvordni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yechib</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yerda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yashiringan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asbob</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nomini</a:t>
            </a:r>
            <a:r>
              <a:rPr lang="en-US" sz="2400" dirty="0" smtClean="0">
                <a:latin typeface="Times New Roman" pitchFamily="18" charset="0"/>
                <a:cs typeface="Times New Roman" pitchFamily="18" charset="0"/>
              </a:rPr>
              <a:t> toping.</a:t>
            </a:r>
            <a:endParaRPr lang="ru-RU" sz="2400" dirty="0"/>
          </a:p>
        </p:txBody>
      </p:sp>
      <p:graphicFrame>
        <p:nvGraphicFramePr>
          <p:cNvPr id="6" name="Таблица 5"/>
          <p:cNvGraphicFramePr>
            <a:graphicFrameLocks noGrp="1"/>
          </p:cNvGraphicFramePr>
          <p:nvPr/>
        </p:nvGraphicFramePr>
        <p:xfrm>
          <a:off x="1428728" y="3286124"/>
          <a:ext cx="6096000" cy="3108960"/>
        </p:xfrm>
        <a:graphic>
          <a:graphicData uri="http://schemas.openxmlformats.org/drawingml/2006/table">
            <a:tbl>
              <a:tblPr firstRow="1" bandRow="1"/>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endParaRPr lang="ru-RU" sz="2800" b="1" dirty="0">
                        <a:solidFill>
                          <a:srgbClr val="FF0000"/>
                        </a:solidFill>
                      </a:endParaRPr>
                    </a:p>
                  </a:txBody>
                  <a:tcPr/>
                </a:tc>
                <a:tc>
                  <a:txBody>
                    <a:bodyPr/>
                    <a:lstStyle/>
                    <a:p>
                      <a:endParaRPr lang="ru-RU" sz="2800" b="1" dirty="0">
                        <a:solidFill>
                          <a:srgbClr val="FF0000"/>
                        </a:solidFill>
                      </a:endParaRPr>
                    </a:p>
                  </a:txBody>
                  <a:tcPr/>
                </a:tc>
                <a:tc>
                  <a:txBody>
                    <a:bodyPr/>
                    <a:lstStyle/>
                    <a:p>
                      <a:endParaRPr lang="ru-RU" sz="2800" b="1" dirty="0">
                        <a:solidFill>
                          <a:srgbClr val="FF0000"/>
                        </a:solidFill>
                      </a:endParaRPr>
                    </a:p>
                  </a:txBody>
                  <a:tcPr/>
                </a:tc>
                <a:tc>
                  <a:txBody>
                    <a:bodyPr/>
                    <a:lstStyle/>
                    <a:p>
                      <a:endParaRPr lang="ru-RU" sz="2800" b="1" dirty="0">
                        <a:solidFill>
                          <a:srgbClr val="FF0000"/>
                        </a:solidFill>
                      </a:endParaRPr>
                    </a:p>
                  </a:txBody>
                  <a:tcPr/>
                </a:tc>
                <a:tc>
                  <a:txBody>
                    <a:bodyPr/>
                    <a:lstStyle/>
                    <a:p>
                      <a:endParaRPr lang="ru-RU" sz="2800" b="1" dirty="0">
                        <a:solidFill>
                          <a:srgbClr val="FF0000"/>
                        </a:solidFill>
                      </a:endParaRPr>
                    </a:p>
                  </a:txBody>
                  <a:tcPr/>
                </a:tc>
                <a:tc>
                  <a:txBody>
                    <a:bodyPr/>
                    <a:lstStyle/>
                    <a:p>
                      <a:endParaRPr lang="ru-RU" sz="2800" b="1" dirty="0">
                        <a:solidFill>
                          <a:srgbClr val="FF0000"/>
                        </a:solidFill>
                      </a:endParaRPr>
                    </a:p>
                  </a:txBody>
                  <a:tcPr/>
                </a:tc>
                <a:tc>
                  <a:txBody>
                    <a:bodyPr/>
                    <a:lstStyle/>
                    <a:p>
                      <a:endParaRPr lang="ru-RU" sz="2800" b="1" dirty="0">
                        <a:solidFill>
                          <a:srgbClr val="FF0000"/>
                        </a:solidFill>
                      </a:endParaRPr>
                    </a:p>
                  </a:txBody>
                  <a:tcPr/>
                </a:tc>
                <a:tc>
                  <a:txBody>
                    <a:bodyPr/>
                    <a:lstStyle/>
                    <a:p>
                      <a:endParaRPr lang="ru-RU" sz="2800" b="1" dirty="0">
                        <a:solidFill>
                          <a:srgbClr val="FF0000"/>
                        </a:solidFill>
                      </a:endParaRPr>
                    </a:p>
                  </a:txBody>
                  <a:tcPr/>
                </a:tc>
                <a:tc>
                  <a:txBody>
                    <a:bodyPr/>
                    <a:lstStyle/>
                    <a:p>
                      <a:endParaRPr lang="ru-RU" sz="2800" b="1" dirty="0">
                        <a:solidFill>
                          <a:srgbClr val="FF0000"/>
                        </a:solidFill>
                      </a:endParaRPr>
                    </a:p>
                  </a:txBody>
                  <a:tcPr/>
                </a:tc>
                <a:tc>
                  <a:txBody>
                    <a:bodyPr/>
                    <a:lstStyle/>
                    <a:p>
                      <a:endParaRPr lang="ru-RU" sz="2800" b="1" dirty="0">
                        <a:solidFill>
                          <a:srgbClr val="FF0000"/>
                        </a:solidFill>
                      </a:endParaRPr>
                    </a:p>
                  </a:txBody>
                  <a:tcPr/>
                </a:tc>
                <a:extLst>
                  <a:ext uri="{0D108BD9-81ED-4DB2-BD59-A6C34878D82A}">
                    <a16:rowId xmlns:a16="http://schemas.microsoft.com/office/drawing/2014/main" val="10000"/>
                  </a:ext>
                </a:extLst>
              </a:tr>
              <a:tr h="370840">
                <a:tc>
                  <a:txBody>
                    <a:bodyPr/>
                    <a:lstStyle/>
                    <a:p>
                      <a:endParaRPr lang="ru-RU" sz="2800" b="1" dirty="0">
                        <a:solidFill>
                          <a:srgbClr val="00B050"/>
                        </a:solidFill>
                      </a:endParaRPr>
                    </a:p>
                  </a:txBody>
                  <a:tcPr/>
                </a:tc>
                <a:tc>
                  <a:txBody>
                    <a:bodyPr/>
                    <a:lstStyle/>
                    <a:p>
                      <a:endParaRPr lang="ru-RU" sz="2800" b="1" dirty="0">
                        <a:solidFill>
                          <a:srgbClr val="00B050"/>
                        </a:solidFill>
                      </a:endParaRPr>
                    </a:p>
                  </a:txBody>
                  <a:tcPr/>
                </a:tc>
                <a:tc>
                  <a:txBody>
                    <a:bodyPr/>
                    <a:lstStyle/>
                    <a:p>
                      <a:endParaRPr lang="ru-RU" sz="2800" b="1" dirty="0">
                        <a:solidFill>
                          <a:srgbClr val="00B050"/>
                        </a:solidFill>
                      </a:endParaRPr>
                    </a:p>
                  </a:txBody>
                  <a:tcPr/>
                </a:tc>
                <a:tc>
                  <a:txBody>
                    <a:bodyPr/>
                    <a:lstStyle/>
                    <a:p>
                      <a:endParaRPr lang="ru-RU" sz="2800" b="1" dirty="0">
                        <a:solidFill>
                          <a:srgbClr val="00B050"/>
                        </a:solidFill>
                      </a:endParaRPr>
                    </a:p>
                  </a:txBody>
                  <a:tcPr/>
                </a:tc>
                <a:tc>
                  <a:txBody>
                    <a:bodyPr/>
                    <a:lstStyle/>
                    <a:p>
                      <a:endParaRPr lang="ru-RU" sz="2800" b="1" dirty="0">
                        <a:solidFill>
                          <a:srgbClr val="00B050"/>
                        </a:solidFill>
                      </a:endParaRPr>
                    </a:p>
                  </a:txBody>
                  <a:tcPr/>
                </a:tc>
                <a:tc>
                  <a:txBody>
                    <a:bodyPr/>
                    <a:lstStyle/>
                    <a:p>
                      <a:endParaRPr lang="ru-RU" sz="2800" b="1" dirty="0">
                        <a:solidFill>
                          <a:srgbClr val="00B050"/>
                        </a:solidFill>
                      </a:endParaRPr>
                    </a:p>
                  </a:txBody>
                  <a:tcPr/>
                </a:tc>
                <a:tc>
                  <a:txBody>
                    <a:bodyPr/>
                    <a:lstStyle/>
                    <a:p>
                      <a:endParaRPr lang="ru-RU" sz="2800" b="1" dirty="0">
                        <a:solidFill>
                          <a:srgbClr val="00B050"/>
                        </a:solidFill>
                      </a:endParaRPr>
                    </a:p>
                  </a:txBody>
                  <a:tcPr/>
                </a:tc>
                <a:tc>
                  <a:txBody>
                    <a:bodyPr/>
                    <a:lstStyle/>
                    <a:p>
                      <a:endParaRPr lang="ru-RU" sz="2800" b="1" dirty="0">
                        <a:solidFill>
                          <a:srgbClr val="00B050"/>
                        </a:solidFill>
                      </a:endParaRPr>
                    </a:p>
                  </a:txBody>
                  <a:tcPr/>
                </a:tc>
                <a:tc>
                  <a:txBody>
                    <a:bodyPr/>
                    <a:lstStyle/>
                    <a:p>
                      <a:endParaRPr lang="ru-RU" sz="2800" b="1" dirty="0">
                        <a:solidFill>
                          <a:srgbClr val="00B050"/>
                        </a:solidFill>
                      </a:endParaRPr>
                    </a:p>
                  </a:txBody>
                  <a:tcPr/>
                </a:tc>
                <a:tc rowSpan="5">
                  <a:txBody>
                    <a:bodyPr/>
                    <a:lstStyle/>
                    <a:p>
                      <a:endParaRPr lang="ru-RU" sz="2800" b="1" dirty="0">
                        <a:solidFill>
                          <a:srgbClr val="002060"/>
                        </a:solidFill>
                      </a:endParaRPr>
                    </a:p>
                  </a:txBody>
                  <a:tcPr/>
                </a:tc>
                <a:extLst>
                  <a:ext uri="{0D108BD9-81ED-4DB2-BD59-A6C34878D82A}">
                    <a16:rowId xmlns:a16="http://schemas.microsoft.com/office/drawing/2014/main" val="10001"/>
                  </a:ext>
                </a:extLst>
              </a:tr>
              <a:tr h="370840">
                <a:tc>
                  <a:txBody>
                    <a:bodyPr/>
                    <a:lstStyle/>
                    <a:p>
                      <a:endParaRPr lang="ru-RU" sz="2800" b="1" dirty="0">
                        <a:solidFill>
                          <a:srgbClr val="0070C0"/>
                        </a:solidFill>
                      </a:endParaRPr>
                    </a:p>
                  </a:txBody>
                  <a:tcPr/>
                </a:tc>
                <a:tc>
                  <a:txBody>
                    <a:bodyPr/>
                    <a:lstStyle/>
                    <a:p>
                      <a:endParaRPr lang="ru-RU" sz="2800" b="1" dirty="0">
                        <a:solidFill>
                          <a:srgbClr val="0070C0"/>
                        </a:solidFill>
                      </a:endParaRPr>
                    </a:p>
                  </a:txBody>
                  <a:tcPr/>
                </a:tc>
                <a:tc>
                  <a:txBody>
                    <a:bodyPr/>
                    <a:lstStyle/>
                    <a:p>
                      <a:endParaRPr lang="ru-RU" sz="2800" b="1" dirty="0">
                        <a:solidFill>
                          <a:srgbClr val="0070C0"/>
                        </a:solidFill>
                      </a:endParaRPr>
                    </a:p>
                  </a:txBody>
                  <a:tcPr/>
                </a:tc>
                <a:tc>
                  <a:txBody>
                    <a:bodyPr/>
                    <a:lstStyle/>
                    <a:p>
                      <a:endParaRPr lang="ru-RU" sz="2800" b="1" dirty="0">
                        <a:solidFill>
                          <a:srgbClr val="0070C0"/>
                        </a:solidFill>
                      </a:endParaRPr>
                    </a:p>
                  </a:txBody>
                  <a:tcPr/>
                </a:tc>
                <a:tc>
                  <a:txBody>
                    <a:bodyPr/>
                    <a:lstStyle/>
                    <a:p>
                      <a:endParaRPr lang="ru-RU" sz="2800" b="1" dirty="0">
                        <a:solidFill>
                          <a:srgbClr val="0070C0"/>
                        </a:solidFill>
                      </a:endParaRPr>
                    </a:p>
                  </a:txBody>
                  <a:tcPr/>
                </a:tc>
                <a:tc>
                  <a:txBody>
                    <a:bodyPr/>
                    <a:lstStyle/>
                    <a:p>
                      <a:endParaRPr lang="ru-RU" sz="2800" b="1" dirty="0">
                        <a:solidFill>
                          <a:srgbClr val="0070C0"/>
                        </a:solidFill>
                      </a:endParaRPr>
                    </a:p>
                  </a:txBody>
                  <a:tcPr/>
                </a:tc>
                <a:tc gridSpan="2">
                  <a:txBody>
                    <a:bodyPr/>
                    <a:lstStyle/>
                    <a:p>
                      <a:endParaRPr lang="ru-RU" sz="2800" b="1" dirty="0">
                        <a:solidFill>
                          <a:srgbClr val="002060"/>
                        </a:solidFill>
                      </a:endParaRPr>
                    </a:p>
                  </a:txBody>
                  <a:tcPr>
                    <a:lnR w="12700" cmpd="sng">
                      <a:noFill/>
                      <a:prstDash val="solid"/>
                    </a:lnR>
                  </a:tcPr>
                </a:tc>
                <a:tc hMerge="1">
                  <a:txBody>
                    <a:bodyPr/>
                    <a:lstStyle/>
                    <a:p>
                      <a:endParaRPr lang="ru-RU" sz="2800" b="1" dirty="0"/>
                    </a:p>
                  </a:txBody>
                  <a:tcPr/>
                </a:tc>
                <a:tc rowSpan="2">
                  <a:txBody>
                    <a:bodyPr/>
                    <a:lstStyle/>
                    <a:p>
                      <a:endParaRPr lang="ru-RU" sz="2800" b="1" dirty="0">
                        <a:solidFill>
                          <a:srgbClr val="002060"/>
                        </a:solidFill>
                      </a:endParaRPr>
                    </a:p>
                  </a:txBody>
                  <a:tcPr>
                    <a:lnL w="12700" cmpd="sng">
                      <a:noFill/>
                      <a:prstDash val="solid"/>
                    </a:lnL>
                    <a:lnR w="12700" cmpd="sng">
                      <a:noFill/>
                      <a:prstDash val="solid"/>
                    </a:lnR>
                  </a:tcPr>
                </a:tc>
                <a:tc vMerge="1">
                  <a:txBody>
                    <a:bodyPr/>
                    <a:lstStyle/>
                    <a:p>
                      <a:endParaRPr lang="ru-RU" sz="2800" b="1" dirty="0"/>
                    </a:p>
                  </a:txBody>
                  <a:tcPr/>
                </a:tc>
                <a:extLst>
                  <a:ext uri="{0D108BD9-81ED-4DB2-BD59-A6C34878D82A}">
                    <a16:rowId xmlns:a16="http://schemas.microsoft.com/office/drawing/2014/main" val="10002"/>
                  </a:ext>
                </a:extLst>
              </a:tr>
              <a:tr h="370840">
                <a:tc>
                  <a:txBody>
                    <a:bodyPr/>
                    <a:lstStyle/>
                    <a:p>
                      <a:endParaRPr lang="ru-RU" sz="2800" b="1" dirty="0">
                        <a:solidFill>
                          <a:srgbClr val="7030A0"/>
                        </a:solidFill>
                      </a:endParaRPr>
                    </a:p>
                  </a:txBody>
                  <a:tcPr/>
                </a:tc>
                <a:tc>
                  <a:txBody>
                    <a:bodyPr/>
                    <a:lstStyle/>
                    <a:p>
                      <a:endParaRPr lang="ru-RU" sz="2800" b="1" dirty="0">
                        <a:solidFill>
                          <a:srgbClr val="7030A0"/>
                        </a:solidFill>
                      </a:endParaRPr>
                    </a:p>
                  </a:txBody>
                  <a:tcPr/>
                </a:tc>
                <a:tc>
                  <a:txBody>
                    <a:bodyPr/>
                    <a:lstStyle/>
                    <a:p>
                      <a:endParaRPr lang="ru-RU" sz="2800" b="1" dirty="0">
                        <a:solidFill>
                          <a:srgbClr val="7030A0"/>
                        </a:solidFill>
                      </a:endParaRPr>
                    </a:p>
                  </a:txBody>
                  <a:tcPr/>
                </a:tc>
                <a:tc>
                  <a:txBody>
                    <a:bodyPr/>
                    <a:lstStyle/>
                    <a:p>
                      <a:endParaRPr lang="ru-RU" sz="2800" b="1" dirty="0">
                        <a:solidFill>
                          <a:srgbClr val="7030A0"/>
                        </a:solidFill>
                      </a:endParaRPr>
                    </a:p>
                  </a:txBody>
                  <a:tcPr/>
                </a:tc>
                <a:tc>
                  <a:txBody>
                    <a:bodyPr/>
                    <a:lstStyle/>
                    <a:p>
                      <a:endParaRPr lang="ru-RU" sz="2800" b="1" dirty="0">
                        <a:solidFill>
                          <a:srgbClr val="7030A0"/>
                        </a:solidFill>
                      </a:endParaRPr>
                    </a:p>
                  </a:txBody>
                  <a:tcPr/>
                </a:tc>
                <a:tc>
                  <a:txBody>
                    <a:bodyPr/>
                    <a:lstStyle/>
                    <a:p>
                      <a:endParaRPr lang="ru-RU" sz="2800" b="1" dirty="0">
                        <a:solidFill>
                          <a:srgbClr val="7030A0"/>
                        </a:solidFill>
                      </a:endParaRPr>
                    </a:p>
                  </a:txBody>
                  <a:tcPr/>
                </a:tc>
                <a:tc>
                  <a:txBody>
                    <a:bodyPr/>
                    <a:lstStyle/>
                    <a:p>
                      <a:endParaRPr lang="ru-RU" sz="2800" b="1" dirty="0">
                        <a:solidFill>
                          <a:srgbClr val="7030A0"/>
                        </a:solidFill>
                      </a:endParaRPr>
                    </a:p>
                  </a:txBody>
                  <a:tcPr/>
                </a:tc>
                <a:tc>
                  <a:txBody>
                    <a:bodyPr/>
                    <a:lstStyle/>
                    <a:p>
                      <a:endParaRPr lang="ru-RU" sz="2800" b="1" dirty="0">
                        <a:solidFill>
                          <a:srgbClr val="7030A0"/>
                        </a:solidFill>
                      </a:endParaRPr>
                    </a:p>
                  </a:txBody>
                  <a:tcPr/>
                </a:tc>
                <a:tc vMerge="1">
                  <a:txBody>
                    <a:bodyPr/>
                    <a:lstStyle/>
                    <a:p>
                      <a:endParaRPr lang="ru-RU" sz="2800" b="1"/>
                    </a:p>
                  </a:txBody>
                  <a:tcPr/>
                </a:tc>
                <a:tc vMerge="1">
                  <a:txBody>
                    <a:bodyPr/>
                    <a:lstStyle/>
                    <a:p>
                      <a:endParaRPr lang="ru-RU" sz="2800" b="1"/>
                    </a:p>
                  </a:txBody>
                  <a:tcPr/>
                </a:tc>
                <a:extLst>
                  <a:ext uri="{0D108BD9-81ED-4DB2-BD59-A6C34878D82A}">
                    <a16:rowId xmlns:a16="http://schemas.microsoft.com/office/drawing/2014/main" val="10003"/>
                  </a:ext>
                </a:extLst>
              </a:tr>
              <a:tr h="370840">
                <a:tc>
                  <a:txBody>
                    <a:bodyPr/>
                    <a:lstStyle/>
                    <a:p>
                      <a:endParaRPr lang="ru-RU" sz="2800" b="1" dirty="0">
                        <a:solidFill>
                          <a:schemeClr val="accent2"/>
                        </a:solidFill>
                      </a:endParaRPr>
                    </a:p>
                  </a:txBody>
                  <a:tcPr/>
                </a:tc>
                <a:tc>
                  <a:txBody>
                    <a:bodyPr/>
                    <a:lstStyle/>
                    <a:p>
                      <a:endParaRPr lang="ru-RU" sz="2800" b="1" dirty="0">
                        <a:solidFill>
                          <a:schemeClr val="accent2"/>
                        </a:solidFill>
                      </a:endParaRPr>
                    </a:p>
                  </a:txBody>
                  <a:tcPr/>
                </a:tc>
                <a:tc>
                  <a:txBody>
                    <a:bodyPr/>
                    <a:lstStyle/>
                    <a:p>
                      <a:endParaRPr lang="ru-RU" sz="2800" b="1" dirty="0">
                        <a:solidFill>
                          <a:schemeClr val="accent2"/>
                        </a:solidFill>
                      </a:endParaRPr>
                    </a:p>
                  </a:txBody>
                  <a:tcPr/>
                </a:tc>
                <a:tc>
                  <a:txBody>
                    <a:bodyPr/>
                    <a:lstStyle/>
                    <a:p>
                      <a:endParaRPr lang="ru-RU" sz="2800" b="1" dirty="0">
                        <a:solidFill>
                          <a:schemeClr val="accent2"/>
                        </a:solidFill>
                      </a:endParaRPr>
                    </a:p>
                  </a:txBody>
                  <a:tcPr/>
                </a:tc>
                <a:tc>
                  <a:txBody>
                    <a:bodyPr/>
                    <a:lstStyle/>
                    <a:p>
                      <a:endParaRPr lang="ru-RU" sz="2800" b="1" dirty="0">
                        <a:solidFill>
                          <a:schemeClr val="accent2"/>
                        </a:solidFill>
                      </a:endParaRPr>
                    </a:p>
                  </a:txBody>
                  <a:tcPr/>
                </a:tc>
                <a:tc>
                  <a:txBody>
                    <a:bodyPr/>
                    <a:lstStyle/>
                    <a:p>
                      <a:endParaRPr lang="ru-RU" sz="2800" b="1" dirty="0">
                        <a:solidFill>
                          <a:schemeClr val="accent2"/>
                        </a:solidFill>
                      </a:endParaRPr>
                    </a:p>
                  </a:txBody>
                  <a:tcPr/>
                </a:tc>
                <a:tc>
                  <a:txBody>
                    <a:bodyPr/>
                    <a:lstStyle/>
                    <a:p>
                      <a:endParaRPr lang="ru-RU" sz="2800" b="1" dirty="0">
                        <a:solidFill>
                          <a:schemeClr val="accent2"/>
                        </a:solidFill>
                      </a:endParaRPr>
                    </a:p>
                  </a:txBody>
                  <a:tcPr/>
                </a:tc>
                <a:tc>
                  <a:txBody>
                    <a:bodyPr/>
                    <a:lstStyle/>
                    <a:p>
                      <a:endParaRPr lang="ru-RU" sz="2800" b="1" dirty="0">
                        <a:solidFill>
                          <a:schemeClr val="accent2"/>
                        </a:solidFill>
                      </a:endParaRPr>
                    </a:p>
                  </a:txBody>
                  <a:tcPr/>
                </a:tc>
                <a:tc>
                  <a:txBody>
                    <a:bodyPr/>
                    <a:lstStyle/>
                    <a:p>
                      <a:endParaRPr lang="ru-RU" sz="2800" b="1" dirty="0">
                        <a:solidFill>
                          <a:schemeClr val="accent2"/>
                        </a:solidFill>
                      </a:endParaRPr>
                    </a:p>
                  </a:txBody>
                  <a:tcPr/>
                </a:tc>
                <a:tc vMerge="1">
                  <a:txBody>
                    <a:bodyPr/>
                    <a:lstStyle/>
                    <a:p>
                      <a:endParaRPr lang="ru-RU" sz="2800" b="1"/>
                    </a:p>
                  </a:txBody>
                  <a:tcPr/>
                </a:tc>
                <a:extLst>
                  <a:ext uri="{0D108BD9-81ED-4DB2-BD59-A6C34878D82A}">
                    <a16:rowId xmlns:a16="http://schemas.microsoft.com/office/drawing/2014/main" val="10004"/>
                  </a:ext>
                </a:extLst>
              </a:tr>
              <a:tr h="370840">
                <a:tc>
                  <a:txBody>
                    <a:bodyPr/>
                    <a:lstStyle/>
                    <a:p>
                      <a:endParaRPr lang="ru-RU" sz="2800" b="1" dirty="0">
                        <a:solidFill>
                          <a:srgbClr val="002060"/>
                        </a:solidFill>
                      </a:endParaRPr>
                    </a:p>
                  </a:txBody>
                  <a:tcPr/>
                </a:tc>
                <a:tc>
                  <a:txBody>
                    <a:bodyPr/>
                    <a:lstStyle/>
                    <a:p>
                      <a:endParaRPr lang="ru-RU" sz="2800" b="1" dirty="0">
                        <a:solidFill>
                          <a:srgbClr val="002060"/>
                        </a:solidFill>
                      </a:endParaRPr>
                    </a:p>
                  </a:txBody>
                  <a:tcPr/>
                </a:tc>
                <a:tc>
                  <a:txBody>
                    <a:bodyPr/>
                    <a:lstStyle/>
                    <a:p>
                      <a:endParaRPr lang="ru-RU" sz="2800" b="1" dirty="0">
                        <a:solidFill>
                          <a:srgbClr val="002060"/>
                        </a:solidFill>
                      </a:endParaRPr>
                    </a:p>
                  </a:txBody>
                  <a:tcPr/>
                </a:tc>
                <a:tc>
                  <a:txBody>
                    <a:bodyPr/>
                    <a:lstStyle/>
                    <a:p>
                      <a:endParaRPr lang="ru-RU" sz="2800" b="1" dirty="0">
                        <a:solidFill>
                          <a:srgbClr val="002060"/>
                        </a:solidFill>
                      </a:endParaRPr>
                    </a:p>
                  </a:txBody>
                  <a:tcPr/>
                </a:tc>
                <a:tc>
                  <a:txBody>
                    <a:bodyPr/>
                    <a:lstStyle/>
                    <a:p>
                      <a:endParaRPr lang="ru-RU" sz="2800" b="1" dirty="0">
                        <a:solidFill>
                          <a:srgbClr val="002060"/>
                        </a:solidFill>
                      </a:endParaRPr>
                    </a:p>
                  </a:txBody>
                  <a:tcPr/>
                </a:tc>
                <a:tc>
                  <a:txBody>
                    <a:bodyPr/>
                    <a:lstStyle/>
                    <a:p>
                      <a:endParaRPr lang="ru-RU" sz="2800" b="1" dirty="0">
                        <a:solidFill>
                          <a:srgbClr val="002060"/>
                        </a:solidFill>
                      </a:endParaRPr>
                    </a:p>
                  </a:txBody>
                  <a:tcPr/>
                </a:tc>
                <a:tc gridSpan="3">
                  <a:txBody>
                    <a:bodyPr/>
                    <a:lstStyle/>
                    <a:p>
                      <a:endParaRPr lang="ru-RU" sz="2800" b="1" dirty="0">
                        <a:solidFill>
                          <a:srgbClr val="002060"/>
                        </a:solidFill>
                      </a:endParaRPr>
                    </a:p>
                  </a:txBody>
                  <a:tcPr>
                    <a:lnR w="12700" cmpd="sng">
                      <a:noFill/>
                      <a:prstDash val="solid"/>
                    </a:lnR>
                  </a:tcPr>
                </a:tc>
                <a:tc hMerge="1">
                  <a:txBody>
                    <a:bodyPr/>
                    <a:lstStyle/>
                    <a:p>
                      <a:endParaRPr lang="ru-RU" sz="2800" b="1" dirty="0"/>
                    </a:p>
                  </a:txBody>
                  <a:tcPr>
                    <a:lnR w="12700" cmpd="sng">
                      <a:noFill/>
                    </a:lnR>
                  </a:tcPr>
                </a:tc>
                <a:tc hMerge="1">
                  <a:txBody>
                    <a:bodyPr/>
                    <a:lstStyle/>
                    <a:p>
                      <a:endParaRPr lang="ru-RU" sz="2800" b="1" dirty="0"/>
                    </a:p>
                  </a:txBody>
                  <a:tcPr>
                    <a:lnR w="12700" cmpd="sng">
                      <a:noFill/>
                    </a:lnR>
                  </a:tcPr>
                </a:tc>
                <a:tc vMerge="1">
                  <a:txBody>
                    <a:bodyPr/>
                    <a:lstStyle/>
                    <a:p>
                      <a:endParaRPr lang="ru-RU" sz="2800" b="1" dirty="0"/>
                    </a:p>
                  </a:txBody>
                  <a:tcPr/>
                </a:tc>
                <a:extLst>
                  <a:ext uri="{0D108BD9-81ED-4DB2-BD59-A6C34878D82A}">
                    <a16:rowId xmlns:a16="http://schemas.microsoft.com/office/drawing/2014/main" val="10005"/>
                  </a:ext>
                </a:extLst>
              </a:tr>
            </a:tbl>
          </a:graphicData>
        </a:graphic>
      </p:graphicFrame>
      <p:sp>
        <p:nvSpPr>
          <p:cNvPr id="7" name="Прямоугольник 6"/>
          <p:cNvSpPr/>
          <p:nvPr/>
        </p:nvSpPr>
        <p:spPr>
          <a:xfrm>
            <a:off x="7286644" y="3857628"/>
            <a:ext cx="428628" cy="2571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rot="16200000">
            <a:off x="6215074" y="5072074"/>
            <a:ext cx="428628" cy="25717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71553852"/>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5</a:t>
            </a:r>
            <a:r>
              <a:rPr lang="uz-Latn-UZ" sz="3600" b="1" dirty="0" smtClean="0">
                <a:solidFill>
                  <a:schemeClr val="bg1"/>
                </a:solidFill>
                <a:latin typeface="Times New Roman" pitchFamily="18" charset="0"/>
                <a:cs typeface="Times New Roman" pitchFamily="18" charset="0"/>
              </a:rPr>
              <a:t>-TOPSHIRIQ</a:t>
            </a:r>
            <a:r>
              <a:rPr lang="en-US" sz="3600" b="1" dirty="0" smtClean="0">
                <a:solidFill>
                  <a:schemeClr val="bg1"/>
                </a:solidFill>
                <a:latin typeface="Times New Roman" pitchFamily="18" charset="0"/>
                <a:cs typeface="Times New Roman" pitchFamily="18" charset="0"/>
              </a:rPr>
              <a:t> SAVOLLARI</a:t>
            </a:r>
            <a:endParaRPr lang="uz-Latn-UZ" sz="3600" b="1" dirty="0" smtClean="0">
              <a:solidFill>
                <a:schemeClr val="bg1"/>
              </a:solidFill>
              <a:latin typeface="Times New Roman" pitchFamily="18" charset="0"/>
              <a:cs typeface="Times New Roman" pitchFamily="18" charset="0"/>
            </a:endParaRPr>
          </a:p>
        </p:txBody>
      </p:sp>
      <p:sp>
        <p:nvSpPr>
          <p:cNvPr id="3" name="Прямоугольник 2"/>
          <p:cNvSpPr/>
          <p:nvPr/>
        </p:nvSpPr>
        <p:spPr>
          <a:xfrm>
            <a:off x="285720" y="2000240"/>
            <a:ext cx="8572560"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smtClean="0">
                <a:latin typeface="Times New Roman" pitchFamily="18" charset="0"/>
                <a:cs typeface="Times New Roman" pitchFamily="18" charset="0"/>
              </a:rPr>
              <a:t>1.Karpochenko </a:t>
            </a:r>
            <a:r>
              <a:rPr lang="en-US" sz="2800" b="1" dirty="0" err="1" smtClean="0">
                <a:latin typeface="Times New Roman" pitchFamily="18" charset="0"/>
                <a:cs typeface="Times New Roman" pitchFamily="18" charset="0"/>
              </a:rPr>
              <a:t>xromosoma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sonini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oshirishda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qaysi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moddadan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foydalangan</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2.120 kun </a:t>
            </a:r>
            <a:r>
              <a:rPr lang="en-US" sz="2800" b="1" dirty="0" err="1" smtClean="0">
                <a:latin typeface="Times New Roman" pitchFamily="18" charset="0"/>
                <a:cs typeface="Times New Roman" pitchFamily="18" charset="0"/>
              </a:rPr>
              <a:t>yashaydigan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hujayra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qaysi</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Asos</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hujayrasini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kashf</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etgan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olim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kim</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4.Tiriklikning eng </a:t>
            </a:r>
            <a:r>
              <a:rPr lang="en-US" sz="2800" b="1" dirty="0" err="1" smtClean="0">
                <a:latin typeface="Times New Roman" pitchFamily="18" charset="0"/>
                <a:cs typeface="Times New Roman" pitchFamily="18" charset="0"/>
              </a:rPr>
              <a:t>kichik</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darajasi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nima</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5.Organizmlarning individual </a:t>
            </a:r>
            <a:r>
              <a:rPr lang="en-US" sz="2800" b="1" dirty="0" err="1" smtClean="0">
                <a:latin typeface="Times New Roman" pitchFamily="18" charset="0"/>
                <a:cs typeface="Times New Roman" pitchFamily="18" charset="0"/>
              </a:rPr>
              <a:t>rivojlanishi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nima</a:t>
            </a:r>
            <a:r>
              <a:rPr lang="en-US" sz="2800" b="1"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6.Koloniya </a:t>
            </a:r>
            <a:r>
              <a:rPr lang="en-US" sz="2800" b="1" dirty="0" err="1" smtClean="0">
                <a:latin typeface="Times New Roman" pitchFamily="18" charset="0"/>
                <a:cs typeface="Times New Roman" pitchFamily="18" charset="0"/>
              </a:rPr>
              <a:t>hosil</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qiluvchi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ko‘k</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yashil</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suvo‘ti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qaysi</a:t>
            </a:r>
            <a:r>
              <a:rPr lang="en-US" sz="2800" b="1" dirty="0" smtClean="0">
                <a:latin typeface="Times New Roman" pitchFamily="18" charset="0"/>
                <a:cs typeface="Times New Roman" pitchFamily="18" charset="0"/>
              </a:rPr>
              <a:t>?</a:t>
            </a:r>
            <a:endParaRPr lang="ru-RU" sz="2800" dirty="0"/>
          </a:p>
        </p:txBody>
      </p:sp>
    </p:spTree>
    <p:extLst>
      <p:ext uri="{BB962C8B-B14F-4D97-AF65-F5344CB8AC3E}">
        <p14:creationId xmlns:p14="http://schemas.microsoft.com/office/powerpoint/2010/main" val="4044067063"/>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5</a:t>
            </a:r>
            <a:r>
              <a:rPr lang="uz-Latn-UZ" sz="3600" b="1" dirty="0" smtClean="0">
                <a:solidFill>
                  <a:schemeClr val="bg1"/>
                </a:solidFill>
                <a:latin typeface="Times New Roman" pitchFamily="18" charset="0"/>
                <a:cs typeface="Times New Roman" pitchFamily="18" charset="0"/>
              </a:rPr>
              <a:t>-TOPSHIRIQ</a:t>
            </a:r>
            <a:r>
              <a:rPr lang="en-US" sz="3600" b="1" dirty="0" smtClean="0">
                <a:solidFill>
                  <a:schemeClr val="bg1"/>
                </a:solidFill>
                <a:latin typeface="Times New Roman" pitchFamily="18" charset="0"/>
                <a:cs typeface="Times New Roman" pitchFamily="18" charset="0"/>
              </a:rPr>
              <a:t> JAVOBI</a:t>
            </a:r>
            <a:endParaRPr lang="uz-Latn-UZ" sz="3600" b="1" dirty="0" smtClean="0">
              <a:solidFill>
                <a:schemeClr val="bg1"/>
              </a:solidFill>
              <a:latin typeface="Times New Roman" pitchFamily="18" charset="0"/>
              <a:cs typeface="Times New Roman" pitchFamily="18" charset="0"/>
            </a:endParaRPr>
          </a:p>
        </p:txBody>
      </p:sp>
      <p:sp>
        <p:nvSpPr>
          <p:cNvPr id="3" name="Прямоугольник 2"/>
          <p:cNvSpPr/>
          <p:nvPr/>
        </p:nvSpPr>
        <p:spPr>
          <a:xfrm>
            <a:off x="285720" y="1428736"/>
            <a:ext cx="8572560" cy="1569660"/>
          </a:xfrm>
          <a:prstGeom prst="rect">
            <a:avLst/>
          </a:prstGeom>
        </p:spPr>
        <p:txBody>
          <a:bodyPr wrap="square">
            <a:spAutoFit/>
          </a:bodyPr>
          <a:lstStyle/>
          <a:p>
            <a:r>
              <a:rPr lang="en-US" sz="2400" b="1" dirty="0" err="1" smtClean="0">
                <a:latin typeface="Times New Roman" pitchFamily="18" charset="0"/>
                <a:cs typeface="Times New Roman" pitchFamily="18" charset="0"/>
              </a:rPr>
              <a:t>Talabalar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o‘simlikni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topishlari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uchun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qanday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asbobni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o‘zlari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bilan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olishlari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kerak</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edi</a:t>
            </a:r>
            <a:r>
              <a:rPr lang="en-US" sz="2400" b="1" dirty="0" smtClean="0">
                <a:latin typeface="Times New Roman" pitchFamily="18" charset="0"/>
                <a:cs typeface="Times New Roman" pitchFamily="18" charset="0"/>
              </a:rPr>
              <a:t>? </a:t>
            </a:r>
          </a:p>
          <a:p>
            <a:pPr algn="just"/>
            <a:r>
              <a:rPr lang="en-US" sz="2400" b="1" dirty="0" err="1" smtClean="0">
                <a:latin typeface="Times New Roman" pitchFamily="18" charset="0"/>
                <a:cs typeface="Times New Roman" pitchFamily="18" charset="0"/>
              </a:rPr>
              <a:t>Topshiriq</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Quyidagi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krossvordni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yechib</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yerda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yashiringan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asbob</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nomini</a:t>
            </a:r>
            <a:r>
              <a:rPr lang="en-US" sz="2400" dirty="0" smtClean="0">
                <a:latin typeface="Times New Roman" pitchFamily="18" charset="0"/>
                <a:cs typeface="Times New Roman" pitchFamily="18" charset="0"/>
              </a:rPr>
              <a:t> toping.</a:t>
            </a:r>
            <a:endParaRPr lang="ru-RU" sz="2400" dirty="0"/>
          </a:p>
        </p:txBody>
      </p:sp>
      <p:graphicFrame>
        <p:nvGraphicFramePr>
          <p:cNvPr id="6" name="Таблица 5"/>
          <p:cNvGraphicFramePr>
            <a:graphicFrameLocks noGrp="1"/>
          </p:cNvGraphicFramePr>
          <p:nvPr/>
        </p:nvGraphicFramePr>
        <p:xfrm>
          <a:off x="1428728" y="3286124"/>
          <a:ext cx="6096000" cy="3108960"/>
        </p:xfrm>
        <a:graphic>
          <a:graphicData uri="http://schemas.openxmlformats.org/drawingml/2006/table">
            <a:tbl>
              <a:tblPr firstRow="1" bandRow="1"/>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09600">
                  <a:extLst>
                    <a:ext uri="{9D8B030D-6E8A-4147-A177-3AD203B41FA5}">
                      <a16:colId xmlns:a16="http://schemas.microsoft.com/office/drawing/2014/main" val="20009"/>
                    </a:ext>
                  </a:extLst>
                </a:gridCol>
              </a:tblGrid>
              <a:tr h="370840">
                <a:tc>
                  <a:txBody>
                    <a:bodyPr/>
                    <a:lstStyle/>
                    <a:p>
                      <a:r>
                        <a:rPr lang="en-US" sz="2800" b="1" dirty="0" smtClean="0">
                          <a:solidFill>
                            <a:srgbClr val="FF0000"/>
                          </a:solidFill>
                        </a:rPr>
                        <a:t>K</a:t>
                      </a:r>
                      <a:endParaRPr lang="ru-RU" sz="2800" b="1" dirty="0">
                        <a:solidFill>
                          <a:srgbClr val="FF0000"/>
                        </a:solidFill>
                      </a:endParaRPr>
                    </a:p>
                  </a:txBody>
                  <a:tcPr/>
                </a:tc>
                <a:tc>
                  <a:txBody>
                    <a:bodyPr/>
                    <a:lstStyle/>
                    <a:p>
                      <a:r>
                        <a:rPr lang="en-US" sz="2800" b="1" dirty="0" smtClean="0">
                          <a:solidFill>
                            <a:srgbClr val="FF0000"/>
                          </a:solidFill>
                        </a:rPr>
                        <a:t>O</a:t>
                      </a:r>
                      <a:endParaRPr lang="ru-RU" sz="2800" b="1" dirty="0">
                        <a:solidFill>
                          <a:srgbClr val="FF0000"/>
                        </a:solidFill>
                      </a:endParaRPr>
                    </a:p>
                  </a:txBody>
                  <a:tcPr/>
                </a:tc>
                <a:tc>
                  <a:txBody>
                    <a:bodyPr/>
                    <a:lstStyle/>
                    <a:p>
                      <a:r>
                        <a:rPr lang="en-US" sz="2800" b="1" dirty="0" smtClean="0">
                          <a:solidFill>
                            <a:srgbClr val="FF0000"/>
                          </a:solidFill>
                        </a:rPr>
                        <a:t>L</a:t>
                      </a:r>
                      <a:endParaRPr lang="ru-RU" sz="2800" b="1" dirty="0">
                        <a:solidFill>
                          <a:srgbClr val="FF0000"/>
                        </a:solidFill>
                      </a:endParaRPr>
                    </a:p>
                  </a:txBody>
                  <a:tcPr/>
                </a:tc>
                <a:tc>
                  <a:txBody>
                    <a:bodyPr/>
                    <a:lstStyle/>
                    <a:p>
                      <a:r>
                        <a:rPr lang="en-US" sz="2800" b="1" dirty="0" smtClean="0">
                          <a:solidFill>
                            <a:srgbClr val="FF0000"/>
                          </a:solidFill>
                        </a:rPr>
                        <a:t>X</a:t>
                      </a:r>
                      <a:endParaRPr lang="ru-RU" sz="2800" b="1" dirty="0">
                        <a:solidFill>
                          <a:srgbClr val="FF0000"/>
                        </a:solidFill>
                      </a:endParaRPr>
                    </a:p>
                  </a:txBody>
                  <a:tcPr/>
                </a:tc>
                <a:tc>
                  <a:txBody>
                    <a:bodyPr/>
                    <a:lstStyle/>
                    <a:p>
                      <a:r>
                        <a:rPr lang="en-US" sz="2800" b="1" dirty="0" smtClean="0">
                          <a:solidFill>
                            <a:srgbClr val="FF0000"/>
                          </a:solidFill>
                        </a:rPr>
                        <a:t>I</a:t>
                      </a:r>
                      <a:endParaRPr lang="ru-RU" sz="2800" b="1" dirty="0">
                        <a:solidFill>
                          <a:srgbClr val="FF0000"/>
                        </a:solidFill>
                      </a:endParaRPr>
                    </a:p>
                  </a:txBody>
                  <a:tcPr/>
                </a:tc>
                <a:tc>
                  <a:txBody>
                    <a:bodyPr/>
                    <a:lstStyle/>
                    <a:p>
                      <a:r>
                        <a:rPr lang="en-US" sz="2800" b="1" dirty="0" smtClean="0">
                          <a:solidFill>
                            <a:srgbClr val="FF0000"/>
                          </a:solidFill>
                        </a:rPr>
                        <a:t>T</a:t>
                      </a:r>
                      <a:endParaRPr lang="ru-RU" sz="2800" b="1" dirty="0">
                        <a:solidFill>
                          <a:srgbClr val="FF0000"/>
                        </a:solidFill>
                      </a:endParaRPr>
                    </a:p>
                  </a:txBody>
                  <a:tcPr/>
                </a:tc>
                <a:tc>
                  <a:txBody>
                    <a:bodyPr/>
                    <a:lstStyle/>
                    <a:p>
                      <a:r>
                        <a:rPr lang="en-US" sz="2800" b="1" dirty="0" smtClean="0">
                          <a:solidFill>
                            <a:srgbClr val="FF0000"/>
                          </a:solidFill>
                        </a:rPr>
                        <a:t>S</a:t>
                      </a:r>
                      <a:endParaRPr lang="ru-RU" sz="2800" b="1" dirty="0">
                        <a:solidFill>
                          <a:srgbClr val="FF0000"/>
                        </a:solidFill>
                      </a:endParaRPr>
                    </a:p>
                  </a:txBody>
                  <a:tcPr/>
                </a:tc>
                <a:tc>
                  <a:txBody>
                    <a:bodyPr/>
                    <a:lstStyle/>
                    <a:p>
                      <a:r>
                        <a:rPr lang="en-US" sz="2800" b="1" dirty="0" smtClean="0">
                          <a:solidFill>
                            <a:srgbClr val="FF0000"/>
                          </a:solidFill>
                        </a:rPr>
                        <a:t>I</a:t>
                      </a:r>
                      <a:endParaRPr lang="ru-RU" sz="2800" b="1" dirty="0">
                        <a:solidFill>
                          <a:srgbClr val="FF0000"/>
                        </a:solidFill>
                      </a:endParaRPr>
                    </a:p>
                  </a:txBody>
                  <a:tcPr/>
                </a:tc>
                <a:tc>
                  <a:txBody>
                    <a:bodyPr/>
                    <a:lstStyle/>
                    <a:p>
                      <a:r>
                        <a:rPr lang="en-US" sz="2800" b="1" dirty="0" smtClean="0">
                          <a:solidFill>
                            <a:srgbClr val="FF0000"/>
                          </a:solidFill>
                        </a:rPr>
                        <a:t>N</a:t>
                      </a:r>
                      <a:endParaRPr lang="ru-RU" sz="2800" b="1" dirty="0">
                        <a:solidFill>
                          <a:srgbClr val="FF0000"/>
                        </a:solidFill>
                      </a:endParaRPr>
                    </a:p>
                  </a:txBody>
                  <a:tcPr/>
                </a:tc>
                <a:tc rowSpan="6">
                  <a:txBody>
                    <a:bodyPr/>
                    <a:lstStyle/>
                    <a:p>
                      <a:endParaRPr lang="ru-RU" sz="2800" b="1" dirty="0">
                        <a:solidFill>
                          <a:srgbClr val="FF0000"/>
                        </a:solidFill>
                      </a:endParaRPr>
                    </a:p>
                  </a:txBody>
                  <a:tcPr/>
                </a:tc>
                <a:extLst>
                  <a:ext uri="{0D108BD9-81ED-4DB2-BD59-A6C34878D82A}">
                    <a16:rowId xmlns:a16="http://schemas.microsoft.com/office/drawing/2014/main" val="10000"/>
                  </a:ext>
                </a:extLst>
              </a:tr>
              <a:tr h="370840">
                <a:tc>
                  <a:txBody>
                    <a:bodyPr/>
                    <a:lstStyle/>
                    <a:p>
                      <a:r>
                        <a:rPr lang="en-US" sz="2800" b="1" dirty="0" smtClean="0">
                          <a:solidFill>
                            <a:srgbClr val="00B050"/>
                          </a:solidFill>
                        </a:rPr>
                        <a:t>E</a:t>
                      </a:r>
                      <a:endParaRPr lang="ru-RU" sz="2800" b="1" dirty="0">
                        <a:solidFill>
                          <a:srgbClr val="00B050"/>
                        </a:solidFill>
                      </a:endParaRPr>
                    </a:p>
                  </a:txBody>
                  <a:tcPr/>
                </a:tc>
                <a:tc>
                  <a:txBody>
                    <a:bodyPr/>
                    <a:lstStyle/>
                    <a:p>
                      <a:r>
                        <a:rPr lang="en-US" sz="2800" b="1" dirty="0" smtClean="0">
                          <a:solidFill>
                            <a:srgbClr val="00B050"/>
                          </a:solidFill>
                        </a:rPr>
                        <a:t>R</a:t>
                      </a:r>
                      <a:endParaRPr lang="ru-RU" sz="2800" b="1" dirty="0">
                        <a:solidFill>
                          <a:srgbClr val="00B050"/>
                        </a:solidFill>
                      </a:endParaRPr>
                    </a:p>
                  </a:txBody>
                  <a:tcPr/>
                </a:tc>
                <a:tc>
                  <a:txBody>
                    <a:bodyPr/>
                    <a:lstStyle/>
                    <a:p>
                      <a:r>
                        <a:rPr lang="en-US" sz="2800" b="1" dirty="0" smtClean="0">
                          <a:solidFill>
                            <a:srgbClr val="00B050"/>
                          </a:solidFill>
                        </a:rPr>
                        <a:t>I</a:t>
                      </a:r>
                      <a:endParaRPr lang="ru-RU" sz="2800" b="1" dirty="0">
                        <a:solidFill>
                          <a:srgbClr val="00B050"/>
                        </a:solidFill>
                      </a:endParaRPr>
                    </a:p>
                  </a:txBody>
                  <a:tcPr/>
                </a:tc>
                <a:tc>
                  <a:txBody>
                    <a:bodyPr/>
                    <a:lstStyle/>
                    <a:p>
                      <a:r>
                        <a:rPr lang="en-US" sz="2800" b="1" dirty="0" smtClean="0">
                          <a:solidFill>
                            <a:srgbClr val="00B050"/>
                          </a:solidFill>
                        </a:rPr>
                        <a:t>T</a:t>
                      </a:r>
                      <a:endParaRPr lang="ru-RU" sz="2800" b="1" dirty="0">
                        <a:solidFill>
                          <a:srgbClr val="00B050"/>
                        </a:solidFill>
                      </a:endParaRPr>
                    </a:p>
                  </a:txBody>
                  <a:tcPr/>
                </a:tc>
                <a:tc>
                  <a:txBody>
                    <a:bodyPr/>
                    <a:lstStyle/>
                    <a:p>
                      <a:r>
                        <a:rPr lang="en-US" sz="2800" b="1" dirty="0" smtClean="0">
                          <a:solidFill>
                            <a:srgbClr val="00B050"/>
                          </a:solidFill>
                        </a:rPr>
                        <a:t>R</a:t>
                      </a:r>
                      <a:endParaRPr lang="ru-RU" sz="2800" b="1" dirty="0">
                        <a:solidFill>
                          <a:srgbClr val="00B050"/>
                        </a:solidFill>
                      </a:endParaRPr>
                    </a:p>
                  </a:txBody>
                  <a:tcPr/>
                </a:tc>
                <a:tc>
                  <a:txBody>
                    <a:bodyPr/>
                    <a:lstStyle/>
                    <a:p>
                      <a:r>
                        <a:rPr lang="en-US" sz="2800" b="1" dirty="0" smtClean="0">
                          <a:solidFill>
                            <a:srgbClr val="00B050"/>
                          </a:solidFill>
                        </a:rPr>
                        <a:t>O</a:t>
                      </a:r>
                      <a:endParaRPr lang="ru-RU" sz="2800" b="1" dirty="0">
                        <a:solidFill>
                          <a:srgbClr val="00B050"/>
                        </a:solidFill>
                      </a:endParaRPr>
                    </a:p>
                  </a:txBody>
                  <a:tcPr/>
                </a:tc>
                <a:tc>
                  <a:txBody>
                    <a:bodyPr/>
                    <a:lstStyle/>
                    <a:p>
                      <a:r>
                        <a:rPr lang="en-US" sz="2800" b="1" dirty="0" smtClean="0">
                          <a:solidFill>
                            <a:srgbClr val="00B050"/>
                          </a:solidFill>
                        </a:rPr>
                        <a:t>S</a:t>
                      </a:r>
                      <a:endParaRPr lang="ru-RU" sz="2800" b="1" dirty="0">
                        <a:solidFill>
                          <a:srgbClr val="00B050"/>
                        </a:solidFill>
                      </a:endParaRPr>
                    </a:p>
                  </a:txBody>
                  <a:tcPr/>
                </a:tc>
                <a:tc>
                  <a:txBody>
                    <a:bodyPr/>
                    <a:lstStyle/>
                    <a:p>
                      <a:r>
                        <a:rPr lang="en-US" sz="2800" b="1" dirty="0" smtClean="0">
                          <a:solidFill>
                            <a:srgbClr val="00B050"/>
                          </a:solidFill>
                        </a:rPr>
                        <a:t>I</a:t>
                      </a:r>
                      <a:endParaRPr lang="ru-RU" sz="2800" b="1" dirty="0">
                        <a:solidFill>
                          <a:srgbClr val="00B050"/>
                        </a:solidFill>
                      </a:endParaRPr>
                    </a:p>
                  </a:txBody>
                  <a:tcPr/>
                </a:tc>
                <a:tc>
                  <a:txBody>
                    <a:bodyPr/>
                    <a:lstStyle/>
                    <a:p>
                      <a:r>
                        <a:rPr lang="en-US" sz="2800" b="1" dirty="0" smtClean="0">
                          <a:solidFill>
                            <a:srgbClr val="00B050"/>
                          </a:solidFill>
                        </a:rPr>
                        <a:t>T</a:t>
                      </a:r>
                      <a:endParaRPr lang="ru-RU" sz="2800" b="1" dirty="0">
                        <a:solidFill>
                          <a:srgbClr val="00B050"/>
                        </a:solidFill>
                      </a:endParaRPr>
                    </a:p>
                  </a:txBody>
                  <a:tcPr/>
                </a:tc>
                <a:tc vMerge="1">
                  <a:txBody>
                    <a:bodyPr/>
                    <a:lstStyle/>
                    <a:p>
                      <a:endParaRPr lang="ru-RU" sz="2800" b="1" dirty="0">
                        <a:solidFill>
                          <a:srgbClr val="002060"/>
                        </a:solidFill>
                      </a:endParaRPr>
                    </a:p>
                  </a:txBody>
                  <a:tcPr/>
                </a:tc>
                <a:extLst>
                  <a:ext uri="{0D108BD9-81ED-4DB2-BD59-A6C34878D82A}">
                    <a16:rowId xmlns:a16="http://schemas.microsoft.com/office/drawing/2014/main" val="10001"/>
                  </a:ext>
                </a:extLst>
              </a:tr>
              <a:tr h="370840">
                <a:tc>
                  <a:txBody>
                    <a:bodyPr/>
                    <a:lstStyle/>
                    <a:p>
                      <a:r>
                        <a:rPr lang="en-US" sz="2800" b="1" dirty="0" smtClean="0">
                          <a:solidFill>
                            <a:srgbClr val="0070C0"/>
                          </a:solidFill>
                        </a:rPr>
                        <a:t>T</a:t>
                      </a:r>
                      <a:endParaRPr lang="ru-RU" sz="2800" b="1" dirty="0">
                        <a:solidFill>
                          <a:srgbClr val="0070C0"/>
                        </a:solidFill>
                      </a:endParaRPr>
                    </a:p>
                  </a:txBody>
                  <a:tcPr/>
                </a:tc>
                <a:tc>
                  <a:txBody>
                    <a:bodyPr/>
                    <a:lstStyle/>
                    <a:p>
                      <a:r>
                        <a:rPr lang="en-US" sz="2800" b="1" dirty="0" smtClean="0">
                          <a:solidFill>
                            <a:srgbClr val="0070C0"/>
                          </a:solidFill>
                        </a:rPr>
                        <a:t>O</a:t>
                      </a:r>
                      <a:endParaRPr lang="ru-RU" sz="2800" b="1" dirty="0">
                        <a:solidFill>
                          <a:srgbClr val="0070C0"/>
                        </a:solidFill>
                      </a:endParaRPr>
                    </a:p>
                  </a:txBody>
                  <a:tcPr/>
                </a:tc>
                <a:tc>
                  <a:txBody>
                    <a:bodyPr/>
                    <a:lstStyle/>
                    <a:p>
                      <a:r>
                        <a:rPr lang="en-US" sz="2800" b="1" dirty="0" smtClean="0">
                          <a:solidFill>
                            <a:srgbClr val="0070C0"/>
                          </a:solidFill>
                        </a:rPr>
                        <a:t>M</a:t>
                      </a:r>
                      <a:endParaRPr lang="ru-RU" sz="2800" b="1" dirty="0">
                        <a:solidFill>
                          <a:srgbClr val="0070C0"/>
                        </a:solidFill>
                      </a:endParaRPr>
                    </a:p>
                  </a:txBody>
                  <a:tcPr/>
                </a:tc>
                <a:tc>
                  <a:txBody>
                    <a:bodyPr/>
                    <a:lstStyle/>
                    <a:p>
                      <a:r>
                        <a:rPr lang="en-US" sz="2800" b="1" dirty="0" smtClean="0">
                          <a:solidFill>
                            <a:srgbClr val="0070C0"/>
                          </a:solidFill>
                        </a:rPr>
                        <a:t>S</a:t>
                      </a:r>
                      <a:endParaRPr lang="ru-RU" sz="2800" b="1" dirty="0">
                        <a:solidFill>
                          <a:srgbClr val="0070C0"/>
                        </a:solidFill>
                      </a:endParaRPr>
                    </a:p>
                  </a:txBody>
                  <a:tcPr/>
                </a:tc>
                <a:tc>
                  <a:txBody>
                    <a:bodyPr/>
                    <a:lstStyle/>
                    <a:p>
                      <a:r>
                        <a:rPr lang="en-US" sz="2800" b="1" dirty="0" smtClean="0">
                          <a:solidFill>
                            <a:srgbClr val="0070C0"/>
                          </a:solidFill>
                        </a:rPr>
                        <a:t>O</a:t>
                      </a:r>
                      <a:endParaRPr lang="ru-RU" sz="2800" b="1" dirty="0">
                        <a:solidFill>
                          <a:srgbClr val="0070C0"/>
                        </a:solidFill>
                      </a:endParaRPr>
                    </a:p>
                  </a:txBody>
                  <a:tcPr/>
                </a:tc>
                <a:tc>
                  <a:txBody>
                    <a:bodyPr/>
                    <a:lstStyle/>
                    <a:p>
                      <a:r>
                        <a:rPr lang="en-US" sz="2800" b="1" dirty="0" smtClean="0">
                          <a:solidFill>
                            <a:srgbClr val="0070C0"/>
                          </a:solidFill>
                        </a:rPr>
                        <a:t>N</a:t>
                      </a:r>
                      <a:endParaRPr lang="ru-RU" sz="2800" b="1" dirty="0">
                        <a:solidFill>
                          <a:srgbClr val="0070C0"/>
                        </a:solidFill>
                      </a:endParaRPr>
                    </a:p>
                  </a:txBody>
                  <a:tcPr/>
                </a:tc>
                <a:tc gridSpan="2">
                  <a:txBody>
                    <a:bodyPr/>
                    <a:lstStyle/>
                    <a:p>
                      <a:endParaRPr lang="ru-RU" sz="2800" b="1" dirty="0">
                        <a:solidFill>
                          <a:srgbClr val="002060"/>
                        </a:solidFill>
                      </a:endParaRPr>
                    </a:p>
                  </a:txBody>
                  <a:tcPr>
                    <a:lnR w="12700" cmpd="sng">
                      <a:noFill/>
                      <a:prstDash val="solid"/>
                    </a:lnR>
                  </a:tcPr>
                </a:tc>
                <a:tc hMerge="1">
                  <a:txBody>
                    <a:bodyPr/>
                    <a:lstStyle/>
                    <a:p>
                      <a:endParaRPr lang="ru-RU" sz="2800" b="1" dirty="0"/>
                    </a:p>
                  </a:txBody>
                  <a:tcPr/>
                </a:tc>
                <a:tc rowSpan="2">
                  <a:txBody>
                    <a:bodyPr/>
                    <a:lstStyle/>
                    <a:p>
                      <a:endParaRPr lang="ru-RU" sz="2800" b="1" dirty="0">
                        <a:solidFill>
                          <a:srgbClr val="002060"/>
                        </a:solidFill>
                      </a:endParaRPr>
                    </a:p>
                  </a:txBody>
                  <a:tcPr>
                    <a:lnL w="12700" cmpd="sng">
                      <a:noFill/>
                      <a:prstDash val="solid"/>
                    </a:lnL>
                    <a:lnR w="12700" cmpd="sng">
                      <a:noFill/>
                      <a:prstDash val="solid"/>
                    </a:lnR>
                  </a:tcPr>
                </a:tc>
                <a:tc vMerge="1">
                  <a:txBody>
                    <a:bodyPr/>
                    <a:lstStyle/>
                    <a:p>
                      <a:endParaRPr lang="ru-RU" sz="2800" b="1" dirty="0"/>
                    </a:p>
                  </a:txBody>
                  <a:tcPr/>
                </a:tc>
                <a:extLst>
                  <a:ext uri="{0D108BD9-81ED-4DB2-BD59-A6C34878D82A}">
                    <a16:rowId xmlns:a16="http://schemas.microsoft.com/office/drawing/2014/main" val="10002"/>
                  </a:ext>
                </a:extLst>
              </a:tr>
              <a:tr h="370840">
                <a:tc>
                  <a:txBody>
                    <a:bodyPr/>
                    <a:lstStyle/>
                    <a:p>
                      <a:r>
                        <a:rPr lang="en-US" sz="2800" b="1" dirty="0" smtClean="0">
                          <a:solidFill>
                            <a:srgbClr val="7030A0"/>
                          </a:solidFill>
                        </a:rPr>
                        <a:t>M</a:t>
                      </a:r>
                      <a:endParaRPr lang="ru-RU" sz="2800" b="1" dirty="0">
                        <a:solidFill>
                          <a:srgbClr val="7030A0"/>
                        </a:solidFill>
                      </a:endParaRPr>
                    </a:p>
                  </a:txBody>
                  <a:tcPr/>
                </a:tc>
                <a:tc>
                  <a:txBody>
                    <a:bodyPr/>
                    <a:lstStyle/>
                    <a:p>
                      <a:r>
                        <a:rPr lang="en-US" sz="2800" b="1" dirty="0" smtClean="0">
                          <a:solidFill>
                            <a:srgbClr val="7030A0"/>
                          </a:solidFill>
                        </a:rPr>
                        <a:t>O</a:t>
                      </a:r>
                      <a:endParaRPr lang="ru-RU" sz="2800" b="1" dirty="0">
                        <a:solidFill>
                          <a:srgbClr val="7030A0"/>
                        </a:solidFill>
                      </a:endParaRPr>
                    </a:p>
                  </a:txBody>
                  <a:tcPr/>
                </a:tc>
                <a:tc>
                  <a:txBody>
                    <a:bodyPr/>
                    <a:lstStyle/>
                    <a:p>
                      <a:r>
                        <a:rPr lang="en-US" sz="2800" b="1" dirty="0" smtClean="0">
                          <a:solidFill>
                            <a:srgbClr val="7030A0"/>
                          </a:solidFill>
                        </a:rPr>
                        <a:t>L</a:t>
                      </a:r>
                      <a:endParaRPr lang="ru-RU" sz="2800" b="1" dirty="0">
                        <a:solidFill>
                          <a:srgbClr val="7030A0"/>
                        </a:solidFill>
                      </a:endParaRPr>
                    </a:p>
                  </a:txBody>
                  <a:tcPr/>
                </a:tc>
                <a:tc>
                  <a:txBody>
                    <a:bodyPr/>
                    <a:lstStyle/>
                    <a:p>
                      <a:r>
                        <a:rPr lang="en-US" sz="2800" b="1" dirty="0" smtClean="0">
                          <a:solidFill>
                            <a:srgbClr val="7030A0"/>
                          </a:solidFill>
                        </a:rPr>
                        <a:t>E</a:t>
                      </a:r>
                      <a:endParaRPr lang="ru-RU" sz="2800" b="1" dirty="0">
                        <a:solidFill>
                          <a:srgbClr val="7030A0"/>
                        </a:solidFill>
                      </a:endParaRPr>
                    </a:p>
                  </a:txBody>
                  <a:tcPr/>
                </a:tc>
                <a:tc>
                  <a:txBody>
                    <a:bodyPr/>
                    <a:lstStyle/>
                    <a:p>
                      <a:r>
                        <a:rPr lang="en-US" sz="2800" b="1" dirty="0" smtClean="0">
                          <a:solidFill>
                            <a:srgbClr val="7030A0"/>
                          </a:solidFill>
                        </a:rPr>
                        <a:t>K</a:t>
                      </a:r>
                      <a:endParaRPr lang="ru-RU" sz="2800" b="1" dirty="0">
                        <a:solidFill>
                          <a:srgbClr val="7030A0"/>
                        </a:solidFill>
                      </a:endParaRPr>
                    </a:p>
                  </a:txBody>
                  <a:tcPr/>
                </a:tc>
                <a:tc>
                  <a:txBody>
                    <a:bodyPr/>
                    <a:lstStyle/>
                    <a:p>
                      <a:r>
                        <a:rPr lang="en-US" sz="2800" b="1" dirty="0" smtClean="0">
                          <a:solidFill>
                            <a:srgbClr val="7030A0"/>
                          </a:solidFill>
                        </a:rPr>
                        <a:t>U</a:t>
                      </a:r>
                      <a:endParaRPr lang="ru-RU" sz="2800" b="1" dirty="0">
                        <a:solidFill>
                          <a:srgbClr val="7030A0"/>
                        </a:solidFill>
                      </a:endParaRPr>
                    </a:p>
                  </a:txBody>
                  <a:tcPr/>
                </a:tc>
                <a:tc>
                  <a:txBody>
                    <a:bodyPr/>
                    <a:lstStyle/>
                    <a:p>
                      <a:r>
                        <a:rPr lang="en-US" sz="2800" b="1" dirty="0" smtClean="0">
                          <a:solidFill>
                            <a:srgbClr val="7030A0"/>
                          </a:solidFill>
                        </a:rPr>
                        <a:t>L</a:t>
                      </a:r>
                      <a:endParaRPr lang="ru-RU" sz="2800" b="1" dirty="0">
                        <a:solidFill>
                          <a:srgbClr val="7030A0"/>
                        </a:solidFill>
                      </a:endParaRPr>
                    </a:p>
                  </a:txBody>
                  <a:tcPr/>
                </a:tc>
                <a:tc>
                  <a:txBody>
                    <a:bodyPr/>
                    <a:lstStyle/>
                    <a:p>
                      <a:r>
                        <a:rPr lang="en-US" sz="2800" b="1" dirty="0" smtClean="0">
                          <a:solidFill>
                            <a:srgbClr val="7030A0"/>
                          </a:solidFill>
                        </a:rPr>
                        <a:t>A</a:t>
                      </a:r>
                      <a:endParaRPr lang="ru-RU" sz="2800" b="1" dirty="0">
                        <a:solidFill>
                          <a:srgbClr val="7030A0"/>
                        </a:solidFill>
                      </a:endParaRPr>
                    </a:p>
                  </a:txBody>
                  <a:tcPr/>
                </a:tc>
                <a:tc vMerge="1">
                  <a:txBody>
                    <a:bodyPr/>
                    <a:lstStyle/>
                    <a:p>
                      <a:endParaRPr lang="ru-RU" sz="2800" b="1"/>
                    </a:p>
                  </a:txBody>
                  <a:tcPr/>
                </a:tc>
                <a:tc vMerge="1">
                  <a:txBody>
                    <a:bodyPr/>
                    <a:lstStyle/>
                    <a:p>
                      <a:endParaRPr lang="ru-RU" sz="2800" b="1"/>
                    </a:p>
                  </a:txBody>
                  <a:tcPr/>
                </a:tc>
                <a:extLst>
                  <a:ext uri="{0D108BD9-81ED-4DB2-BD59-A6C34878D82A}">
                    <a16:rowId xmlns:a16="http://schemas.microsoft.com/office/drawing/2014/main" val="10003"/>
                  </a:ext>
                </a:extLst>
              </a:tr>
              <a:tr h="370840">
                <a:tc>
                  <a:txBody>
                    <a:bodyPr/>
                    <a:lstStyle/>
                    <a:p>
                      <a:r>
                        <a:rPr lang="en-US" sz="2800" b="1" dirty="0" smtClean="0">
                          <a:solidFill>
                            <a:schemeClr val="accent2"/>
                          </a:solidFill>
                        </a:rPr>
                        <a:t>O</a:t>
                      </a:r>
                      <a:endParaRPr lang="ru-RU" sz="2800" b="1" dirty="0">
                        <a:solidFill>
                          <a:schemeClr val="accent2"/>
                        </a:solidFill>
                      </a:endParaRPr>
                    </a:p>
                  </a:txBody>
                  <a:tcPr/>
                </a:tc>
                <a:tc>
                  <a:txBody>
                    <a:bodyPr/>
                    <a:lstStyle/>
                    <a:p>
                      <a:r>
                        <a:rPr lang="en-US" sz="2800" b="1" dirty="0" smtClean="0">
                          <a:solidFill>
                            <a:schemeClr val="accent2"/>
                          </a:solidFill>
                        </a:rPr>
                        <a:t>N</a:t>
                      </a:r>
                      <a:endParaRPr lang="ru-RU" sz="2800" b="1" dirty="0">
                        <a:solidFill>
                          <a:schemeClr val="accent2"/>
                        </a:solidFill>
                      </a:endParaRPr>
                    </a:p>
                  </a:txBody>
                  <a:tcPr/>
                </a:tc>
                <a:tc>
                  <a:txBody>
                    <a:bodyPr/>
                    <a:lstStyle/>
                    <a:p>
                      <a:r>
                        <a:rPr lang="en-US" sz="2800" b="1" dirty="0" smtClean="0">
                          <a:solidFill>
                            <a:schemeClr val="accent2"/>
                          </a:solidFill>
                        </a:rPr>
                        <a:t>T</a:t>
                      </a:r>
                      <a:endParaRPr lang="ru-RU" sz="2800" b="1" dirty="0">
                        <a:solidFill>
                          <a:schemeClr val="accent2"/>
                        </a:solidFill>
                      </a:endParaRPr>
                    </a:p>
                  </a:txBody>
                  <a:tcPr/>
                </a:tc>
                <a:tc>
                  <a:txBody>
                    <a:bodyPr/>
                    <a:lstStyle/>
                    <a:p>
                      <a:r>
                        <a:rPr lang="en-US" sz="2800" b="1" dirty="0" smtClean="0">
                          <a:solidFill>
                            <a:schemeClr val="accent2"/>
                          </a:solidFill>
                        </a:rPr>
                        <a:t>O</a:t>
                      </a:r>
                      <a:endParaRPr lang="ru-RU" sz="2800" b="1" dirty="0">
                        <a:solidFill>
                          <a:schemeClr val="accent2"/>
                        </a:solidFill>
                      </a:endParaRPr>
                    </a:p>
                  </a:txBody>
                  <a:tcPr/>
                </a:tc>
                <a:tc>
                  <a:txBody>
                    <a:bodyPr/>
                    <a:lstStyle/>
                    <a:p>
                      <a:r>
                        <a:rPr lang="en-US" sz="2800" b="1" dirty="0" smtClean="0">
                          <a:solidFill>
                            <a:schemeClr val="accent2"/>
                          </a:solidFill>
                        </a:rPr>
                        <a:t>G</a:t>
                      </a:r>
                      <a:endParaRPr lang="ru-RU" sz="2800" b="1" dirty="0">
                        <a:solidFill>
                          <a:schemeClr val="accent2"/>
                        </a:solidFill>
                      </a:endParaRPr>
                    </a:p>
                  </a:txBody>
                  <a:tcPr/>
                </a:tc>
                <a:tc>
                  <a:txBody>
                    <a:bodyPr/>
                    <a:lstStyle/>
                    <a:p>
                      <a:r>
                        <a:rPr lang="en-US" sz="2800" b="1" dirty="0" smtClean="0">
                          <a:solidFill>
                            <a:schemeClr val="accent2"/>
                          </a:solidFill>
                        </a:rPr>
                        <a:t>E</a:t>
                      </a:r>
                      <a:endParaRPr lang="ru-RU" sz="2800" b="1" dirty="0">
                        <a:solidFill>
                          <a:schemeClr val="accent2"/>
                        </a:solidFill>
                      </a:endParaRPr>
                    </a:p>
                  </a:txBody>
                  <a:tcPr/>
                </a:tc>
                <a:tc>
                  <a:txBody>
                    <a:bodyPr/>
                    <a:lstStyle/>
                    <a:p>
                      <a:r>
                        <a:rPr lang="en-US" sz="2800" b="1" dirty="0" smtClean="0">
                          <a:solidFill>
                            <a:schemeClr val="accent2"/>
                          </a:solidFill>
                        </a:rPr>
                        <a:t>N</a:t>
                      </a:r>
                      <a:endParaRPr lang="ru-RU" sz="2800" b="1" dirty="0">
                        <a:solidFill>
                          <a:schemeClr val="accent2"/>
                        </a:solidFill>
                      </a:endParaRPr>
                    </a:p>
                  </a:txBody>
                  <a:tcPr/>
                </a:tc>
                <a:tc>
                  <a:txBody>
                    <a:bodyPr/>
                    <a:lstStyle/>
                    <a:p>
                      <a:r>
                        <a:rPr lang="en-US" sz="2800" b="1" dirty="0" smtClean="0">
                          <a:solidFill>
                            <a:schemeClr val="accent2"/>
                          </a:solidFill>
                        </a:rPr>
                        <a:t>E</a:t>
                      </a:r>
                      <a:endParaRPr lang="ru-RU" sz="2800" b="1" dirty="0">
                        <a:solidFill>
                          <a:schemeClr val="accent2"/>
                        </a:solidFill>
                      </a:endParaRPr>
                    </a:p>
                  </a:txBody>
                  <a:tcPr/>
                </a:tc>
                <a:tc>
                  <a:txBody>
                    <a:bodyPr/>
                    <a:lstStyle/>
                    <a:p>
                      <a:r>
                        <a:rPr lang="en-US" sz="2800" b="1" dirty="0" smtClean="0">
                          <a:solidFill>
                            <a:schemeClr val="accent2"/>
                          </a:solidFill>
                        </a:rPr>
                        <a:t>Z</a:t>
                      </a:r>
                      <a:endParaRPr lang="ru-RU" sz="2800" b="1" dirty="0">
                        <a:solidFill>
                          <a:schemeClr val="accent2"/>
                        </a:solidFill>
                      </a:endParaRPr>
                    </a:p>
                  </a:txBody>
                  <a:tcPr/>
                </a:tc>
                <a:tc vMerge="1">
                  <a:txBody>
                    <a:bodyPr/>
                    <a:lstStyle/>
                    <a:p>
                      <a:endParaRPr lang="ru-RU" sz="2800" b="1"/>
                    </a:p>
                  </a:txBody>
                  <a:tcPr/>
                </a:tc>
                <a:extLst>
                  <a:ext uri="{0D108BD9-81ED-4DB2-BD59-A6C34878D82A}">
                    <a16:rowId xmlns:a16="http://schemas.microsoft.com/office/drawing/2014/main" val="10004"/>
                  </a:ext>
                </a:extLst>
              </a:tr>
              <a:tr h="370840">
                <a:tc>
                  <a:txBody>
                    <a:bodyPr/>
                    <a:lstStyle/>
                    <a:p>
                      <a:r>
                        <a:rPr lang="en-US" sz="2800" b="1" dirty="0" smtClean="0">
                          <a:solidFill>
                            <a:srgbClr val="002060"/>
                          </a:solidFill>
                        </a:rPr>
                        <a:t>N</a:t>
                      </a:r>
                      <a:endParaRPr lang="ru-RU" sz="2800" b="1" dirty="0">
                        <a:solidFill>
                          <a:srgbClr val="002060"/>
                        </a:solidFill>
                      </a:endParaRPr>
                    </a:p>
                  </a:txBody>
                  <a:tcPr/>
                </a:tc>
                <a:tc>
                  <a:txBody>
                    <a:bodyPr/>
                    <a:lstStyle/>
                    <a:p>
                      <a:r>
                        <a:rPr lang="en-US" sz="2800" b="1" dirty="0" smtClean="0">
                          <a:solidFill>
                            <a:srgbClr val="002060"/>
                          </a:solidFill>
                        </a:rPr>
                        <a:t>O</a:t>
                      </a:r>
                      <a:endParaRPr lang="ru-RU" sz="2800" b="1" dirty="0">
                        <a:solidFill>
                          <a:srgbClr val="002060"/>
                        </a:solidFill>
                      </a:endParaRPr>
                    </a:p>
                  </a:txBody>
                  <a:tcPr/>
                </a:tc>
                <a:tc>
                  <a:txBody>
                    <a:bodyPr/>
                    <a:lstStyle/>
                    <a:p>
                      <a:r>
                        <a:rPr lang="en-US" sz="2800" b="1" dirty="0" smtClean="0">
                          <a:solidFill>
                            <a:srgbClr val="002060"/>
                          </a:solidFill>
                        </a:rPr>
                        <a:t>S</a:t>
                      </a:r>
                      <a:endParaRPr lang="ru-RU" sz="2800" b="1" dirty="0">
                        <a:solidFill>
                          <a:srgbClr val="002060"/>
                        </a:solidFill>
                      </a:endParaRPr>
                    </a:p>
                  </a:txBody>
                  <a:tcPr/>
                </a:tc>
                <a:tc>
                  <a:txBody>
                    <a:bodyPr/>
                    <a:lstStyle/>
                    <a:p>
                      <a:r>
                        <a:rPr lang="en-US" sz="2800" b="1" dirty="0" smtClean="0">
                          <a:solidFill>
                            <a:srgbClr val="002060"/>
                          </a:solidFill>
                        </a:rPr>
                        <a:t>T</a:t>
                      </a:r>
                      <a:endParaRPr lang="ru-RU" sz="2800" b="1" dirty="0">
                        <a:solidFill>
                          <a:srgbClr val="002060"/>
                        </a:solidFill>
                      </a:endParaRPr>
                    </a:p>
                  </a:txBody>
                  <a:tcPr/>
                </a:tc>
                <a:tc>
                  <a:txBody>
                    <a:bodyPr/>
                    <a:lstStyle/>
                    <a:p>
                      <a:r>
                        <a:rPr lang="en-US" sz="2800" b="1" dirty="0" smtClean="0">
                          <a:solidFill>
                            <a:srgbClr val="002060"/>
                          </a:solidFill>
                        </a:rPr>
                        <a:t>O</a:t>
                      </a:r>
                      <a:endParaRPr lang="ru-RU" sz="2800" b="1" dirty="0">
                        <a:solidFill>
                          <a:srgbClr val="002060"/>
                        </a:solidFill>
                      </a:endParaRPr>
                    </a:p>
                  </a:txBody>
                  <a:tcPr/>
                </a:tc>
                <a:tc>
                  <a:txBody>
                    <a:bodyPr/>
                    <a:lstStyle/>
                    <a:p>
                      <a:r>
                        <a:rPr lang="en-US" sz="2800" b="1" dirty="0" smtClean="0">
                          <a:solidFill>
                            <a:srgbClr val="002060"/>
                          </a:solidFill>
                        </a:rPr>
                        <a:t>K</a:t>
                      </a:r>
                      <a:endParaRPr lang="ru-RU" sz="2800" b="1" dirty="0">
                        <a:solidFill>
                          <a:srgbClr val="002060"/>
                        </a:solidFill>
                      </a:endParaRPr>
                    </a:p>
                  </a:txBody>
                  <a:tcPr/>
                </a:tc>
                <a:tc gridSpan="3">
                  <a:txBody>
                    <a:bodyPr/>
                    <a:lstStyle/>
                    <a:p>
                      <a:endParaRPr lang="ru-RU" sz="2800" b="1" dirty="0">
                        <a:solidFill>
                          <a:srgbClr val="002060"/>
                        </a:solidFill>
                      </a:endParaRPr>
                    </a:p>
                  </a:txBody>
                  <a:tcPr>
                    <a:lnR w="12700" cmpd="sng">
                      <a:noFill/>
                      <a:prstDash val="solid"/>
                    </a:lnR>
                  </a:tcPr>
                </a:tc>
                <a:tc hMerge="1">
                  <a:txBody>
                    <a:bodyPr/>
                    <a:lstStyle/>
                    <a:p>
                      <a:endParaRPr lang="ru-RU" sz="2800" b="1" dirty="0"/>
                    </a:p>
                  </a:txBody>
                  <a:tcPr>
                    <a:lnR w="12700" cmpd="sng">
                      <a:noFill/>
                    </a:lnR>
                  </a:tcPr>
                </a:tc>
                <a:tc hMerge="1">
                  <a:txBody>
                    <a:bodyPr/>
                    <a:lstStyle/>
                    <a:p>
                      <a:endParaRPr lang="ru-RU" sz="2800" b="1" dirty="0"/>
                    </a:p>
                  </a:txBody>
                  <a:tcPr>
                    <a:lnR w="12700" cmpd="sng">
                      <a:noFill/>
                    </a:lnR>
                  </a:tcPr>
                </a:tc>
                <a:tc vMerge="1">
                  <a:txBody>
                    <a:bodyPr/>
                    <a:lstStyle/>
                    <a:p>
                      <a:endParaRPr lang="ru-RU" sz="2800" b="1" dirty="0"/>
                    </a:p>
                  </a:txBody>
                  <a:tcPr/>
                </a:tc>
                <a:extLst>
                  <a:ext uri="{0D108BD9-81ED-4DB2-BD59-A6C34878D82A}">
                    <a16:rowId xmlns:a16="http://schemas.microsoft.com/office/drawing/2014/main" val="10005"/>
                  </a:ext>
                </a:extLst>
              </a:tr>
            </a:tbl>
          </a:graphicData>
        </a:graphic>
      </p:graphicFrame>
      <p:sp>
        <p:nvSpPr>
          <p:cNvPr id="7" name="Прямоугольник 6"/>
          <p:cNvSpPr/>
          <p:nvPr/>
        </p:nvSpPr>
        <p:spPr>
          <a:xfrm>
            <a:off x="7000892" y="3143248"/>
            <a:ext cx="714380" cy="3286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rot="16200000">
            <a:off x="6238708" y="5048440"/>
            <a:ext cx="432274" cy="2622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65103426"/>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2414" y="0"/>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6</a:t>
            </a:r>
            <a:r>
              <a:rPr lang="uz-Latn-UZ" sz="3600" b="1" dirty="0" smtClean="0">
                <a:solidFill>
                  <a:schemeClr val="bg1"/>
                </a:solidFill>
                <a:latin typeface="Times New Roman" pitchFamily="18" charset="0"/>
                <a:cs typeface="Times New Roman" pitchFamily="18" charset="0"/>
              </a:rPr>
              <a:t>-TOPSHIRIQ</a:t>
            </a:r>
          </a:p>
          <a:p>
            <a:pPr algn="ctr"/>
            <a:endParaRPr lang="en-US" sz="3600" b="1" dirty="0">
              <a:solidFill>
                <a:schemeClr val="bg1"/>
              </a:solidFill>
              <a:latin typeface="Times New Roman" pitchFamily="18" charset="0"/>
              <a:cs typeface="Times New Roman" pitchFamily="18" charset="0"/>
            </a:endParaRPr>
          </a:p>
        </p:txBody>
      </p:sp>
      <p:sp>
        <p:nvSpPr>
          <p:cNvPr id="3" name="Прямоугольник 2"/>
          <p:cNvSpPr/>
          <p:nvPr/>
        </p:nvSpPr>
        <p:spPr>
          <a:xfrm>
            <a:off x="214282" y="1214422"/>
            <a:ext cx="8572560" cy="2185214"/>
          </a:xfrm>
          <a:prstGeom prst="rect">
            <a:avLst/>
          </a:prstGeom>
        </p:spPr>
        <p:txBody>
          <a:bodyPr wrap="square">
            <a:spAutoFit/>
          </a:bodyPr>
          <a:lstStyle/>
          <a:p>
            <a:pPr algn="just"/>
            <a:r>
              <a:rPr lang="uz-Latn-UZ"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Talabalar</a:t>
            </a:r>
            <a:r>
              <a:rPr lang="en-US" sz="2400" b="1" dirty="0" smtClean="0">
                <a:latin typeface="Times New Roman" pitchFamily="18" charset="0"/>
                <a:cs typeface="Times New Roman" pitchFamily="18" charset="0"/>
              </a:rPr>
              <a:t> tog‘ </a:t>
            </a:r>
            <a:r>
              <a:rPr lang="en-US" sz="2400" b="1" dirty="0" err="1" smtClean="0">
                <a:latin typeface="Times New Roman" pitchFamily="18" charset="0"/>
                <a:cs typeface="Times New Roman" pitchFamily="18" charset="0"/>
              </a:rPr>
              <a:t>cho‘qqisiga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yetib</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borishdi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o‘zlari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izlagan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dorivor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o‘simlikni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topishdi</a:t>
            </a:r>
            <a:r>
              <a:rPr lang="en-US" sz="2400" dirty="0" smtClean="0">
                <a:latin typeface="Times New Roman" pitchFamily="18" charset="0"/>
                <a:cs typeface="Times New Roman" pitchFamily="18" charset="0"/>
              </a:rPr>
              <a:t>.</a:t>
            </a:r>
          </a:p>
          <a:p>
            <a:pPr algn="just"/>
            <a:r>
              <a:rPr lang="en-US" sz="2200" b="1" dirty="0" err="1" smtClean="0">
                <a:latin typeface="Times New Roman" pitchFamily="18" charset="0"/>
                <a:cs typeface="Times New Roman" pitchFamily="18" charset="0"/>
              </a:rPr>
              <a:t>Topshiriq</a:t>
            </a:r>
            <a:r>
              <a:rPr lang="en-US" sz="2200" b="1"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Siz</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quyida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ta’rifi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berilgan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o‘simlikning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oilasini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va</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nomini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ikkinchi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nomini</a:t>
            </a:r>
            <a:r>
              <a:rPr lang="en-US" sz="2200" dirty="0" smtClean="0">
                <a:latin typeface="Times New Roman" pitchFamily="18" charset="0"/>
                <a:cs typeface="Times New Roman" pitchFamily="18" charset="0"/>
              </a:rPr>
              <a:t> ham) toping.</a:t>
            </a:r>
          </a:p>
          <a:p>
            <a:pPr algn="just"/>
            <a:endParaRPr lang="uz-Latn-UZ"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	</a:t>
            </a:r>
            <a:endParaRPr lang="uz-Latn-UZ" sz="2200" dirty="0" smtClean="0">
              <a:latin typeface="Times New Roman" pitchFamily="18" charset="0"/>
              <a:cs typeface="Times New Roman" pitchFamily="18" charset="0"/>
            </a:endParaRPr>
          </a:p>
        </p:txBody>
      </p:sp>
      <p:sp>
        <p:nvSpPr>
          <p:cNvPr id="5" name="Прямоугольник 4"/>
          <p:cNvSpPr/>
          <p:nvPr/>
        </p:nvSpPr>
        <p:spPr>
          <a:xfrm>
            <a:off x="428596" y="2714620"/>
            <a:ext cx="8286808" cy="38164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200" b="1" dirty="0" err="1" smtClean="0">
                <a:latin typeface="Times New Roman" pitchFamily="18" charset="0"/>
                <a:cs typeface="Times New Roman" pitchFamily="18" charset="0"/>
              </a:rPr>
              <a:t>Hayotiy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shakli</a:t>
            </a:r>
            <a:r>
              <a:rPr lang="en-US" sz="2200" b="1" dirty="0" smtClean="0">
                <a:latin typeface="Times New Roman" pitchFamily="18" charset="0"/>
                <a:cs typeface="Times New Roman" pitchFamily="18" charset="0"/>
              </a:rPr>
              <a:t> - </a:t>
            </a:r>
            <a:r>
              <a:rPr lang="en-US" sz="2200" b="1" dirty="0" err="1" smtClean="0">
                <a:latin typeface="Times New Roman" pitchFamily="18" charset="0"/>
                <a:cs typeface="Times New Roman" pitchFamily="18" charset="0"/>
              </a:rPr>
              <a:t>oʻt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hlinkClick r:id="rId2" tooltip="Chalabutalar"/>
              </a:rPr>
              <a:t>chala</a:t>
            </a:r>
            <a:r>
              <a:rPr lang="en-US" sz="2200" b="1" dirty="0" smtClean="0">
                <a:latin typeface="Times New Roman" pitchFamily="18" charset="0"/>
                <a:cs typeface="Times New Roman" pitchFamily="18" charset="0"/>
                <a:hlinkClick r:id="rId2" tooltip="Chalabutalar"/>
              </a:rPr>
              <a:t> </a:t>
            </a:r>
            <a:r>
              <a:rPr lang="en-US" sz="2200" b="1" dirty="0" err="1" smtClean="0">
                <a:latin typeface="Times New Roman" pitchFamily="18" charset="0"/>
                <a:cs typeface="Times New Roman" pitchFamily="18" charset="0"/>
                <a:hlinkClick r:id="rId2" tooltip="Chalabutalar"/>
              </a:rPr>
              <a:t>buta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ba’zan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hlinkClick r:id="rId3" tooltip="Buta"/>
              </a:rPr>
              <a:t>butalardan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iborat</a:t>
            </a:r>
            <a:r>
              <a:rPr lang="en-US" sz="2200" b="1" dirty="0" smtClean="0">
                <a:latin typeface="Times New Roman" pitchFamily="18" charset="0"/>
                <a:cs typeface="Times New Roman" pitchFamily="18" charset="0"/>
              </a:rPr>
              <a:t>. </a:t>
            </a:r>
            <a:r>
              <a:rPr lang="en-US" sz="2200" b="1" u="sng" dirty="0" smtClean="0">
                <a:solidFill>
                  <a:srgbClr val="0070C0"/>
                </a:solidFill>
                <a:latin typeface="Times New Roman" pitchFamily="18" charset="0"/>
                <a:cs typeface="Times New Roman" pitchFamily="18" charset="0"/>
              </a:rPr>
              <a:t>1600 </a:t>
            </a:r>
            <a:r>
              <a:rPr lang="en-US" sz="2200" b="1" u="sng" dirty="0" err="1" smtClean="0">
                <a:solidFill>
                  <a:srgbClr val="0070C0"/>
                </a:solidFill>
                <a:latin typeface="Times New Roman" pitchFamily="18" charset="0"/>
                <a:cs typeface="Times New Roman" pitchFamily="18" charset="0"/>
              </a:rPr>
              <a:t>turi</a:t>
            </a:r>
            <a:r>
              <a:rPr lang="en-US" sz="2200" b="1" u="sng" dirty="0" smtClean="0">
                <a:solidFill>
                  <a:srgbClr val="0070C0"/>
                </a:solidFill>
                <a:latin typeface="Times New Roman" pitchFamily="18" charset="0"/>
                <a:cs typeface="Times New Roman" pitchFamily="18" charset="0"/>
              </a:rPr>
              <a:t> </a:t>
            </a:r>
            <a:r>
              <a:rPr lang="en-US" sz="2200" b="1" dirty="0" smtClean="0">
                <a:latin typeface="Times New Roman" pitchFamily="18" charset="0"/>
                <a:cs typeface="Times New Roman" pitchFamily="18" charset="0"/>
              </a:rPr>
              <a:t>bor. </a:t>
            </a:r>
            <a:r>
              <a:rPr lang="en-US" sz="2200" b="1" dirty="0" err="1" smtClean="0">
                <a:latin typeface="Times New Roman" pitchFamily="18" charset="0"/>
                <a:cs typeface="Times New Roman" pitchFamily="18" charset="0"/>
                <a:hlinkClick r:id="rId4" tooltip="Barg"/>
              </a:rPr>
              <a:t>Barglari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odatda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murakkab</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toq</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patsimon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hlinkClick r:id="rId5" tooltip="Gul"/>
              </a:rPr>
              <a:t>Gullari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kallak</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yoki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boshoqsimon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hlinkClick r:id="rId6" tooltip="Toʻpgul"/>
              </a:rPr>
              <a:t>toʻpgulda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joylashgan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Mevasi</a:t>
            </a:r>
            <a:r>
              <a:rPr lang="en-US" sz="2200" b="1" dirty="0" smtClean="0">
                <a:latin typeface="Times New Roman" pitchFamily="18" charset="0"/>
                <a:cs typeface="Times New Roman" pitchFamily="18" charset="0"/>
              </a:rPr>
              <a:t> – </a:t>
            </a:r>
            <a:r>
              <a:rPr lang="en-US" sz="2200" b="1" dirty="0" err="1" smtClean="0">
                <a:latin typeface="Times New Roman" pitchFamily="18" charset="0"/>
                <a:cs typeface="Times New Roman" pitchFamily="18" charset="0"/>
                <a:hlinkClick r:id="rId7" tooltip="Dukkak"/>
              </a:rPr>
              <a:t>dukkak</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hlinkClick r:id="rId8" tooltip="Oʻrta Osiyo"/>
              </a:rPr>
              <a:t>Oʻrta</a:t>
            </a:r>
            <a:r>
              <a:rPr lang="en-US" sz="2200" b="1" dirty="0" smtClean="0">
                <a:latin typeface="Times New Roman" pitchFamily="18" charset="0"/>
                <a:cs typeface="Times New Roman" pitchFamily="18" charset="0"/>
                <a:hlinkClick r:id="rId8" tooltip="Oʻrta Osiyo"/>
              </a:rPr>
              <a:t> </a:t>
            </a:r>
            <a:r>
              <a:rPr lang="en-US" sz="2200" b="1" dirty="0" err="1" smtClean="0">
                <a:latin typeface="Times New Roman" pitchFamily="18" charset="0"/>
                <a:cs typeface="Times New Roman" pitchFamily="18" charset="0"/>
                <a:hlinkClick r:id="rId8" tooltip="Oʻrta Osiyo"/>
              </a:rPr>
              <a:t>Osiyoda</a:t>
            </a:r>
            <a:r>
              <a:rPr lang="en-US" sz="2200" b="1" dirty="0" smtClean="0">
                <a:latin typeface="Times New Roman" pitchFamily="18" charset="0"/>
                <a:cs typeface="Times New Roman" pitchFamily="18" charset="0"/>
              </a:rPr>
              <a:t> 592 </a:t>
            </a:r>
            <a:r>
              <a:rPr lang="en-US" sz="2200" b="1" dirty="0" err="1" smtClean="0">
                <a:latin typeface="Times New Roman" pitchFamily="18" charset="0"/>
                <a:cs typeface="Times New Roman" pitchFamily="18" charset="0"/>
              </a:rPr>
              <a:t>va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Oʻzbekistonda</a:t>
            </a:r>
            <a:r>
              <a:rPr lang="en-US" sz="2200" b="1" dirty="0" smtClean="0">
                <a:latin typeface="Times New Roman" pitchFamily="18" charset="0"/>
                <a:cs typeface="Times New Roman" pitchFamily="18" charset="0"/>
              </a:rPr>
              <a:t> 250 </a:t>
            </a:r>
            <a:r>
              <a:rPr lang="en-US" sz="2200" b="1" dirty="0" err="1" smtClean="0">
                <a:latin typeface="Times New Roman" pitchFamily="18" charset="0"/>
                <a:cs typeface="Times New Roman" pitchFamily="18" charset="0"/>
                <a:hlinkClick r:id="rId9" tooltip="Tur (biologiya)"/>
              </a:rPr>
              <a:t>turi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oʻsadi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Talayginasi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singren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yaxshi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yem-xashak</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hisoblanadi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hlinkClick r:id="rId10" tooltip="Kopetdogʻ"/>
              </a:rPr>
              <a:t>Kopetdogʻ</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hlinkClick r:id="rId11" tooltip="Turkmaniston"/>
              </a:rPr>
              <a:t>Turkmanistonda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oʻsadigan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o‘simlikdan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hlinkClick r:id="rId12" tooltip="Tibbiyot"/>
              </a:rPr>
              <a:t>tibbiyotda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qandolat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sanoatida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texnikada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qoʻllaniladigan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suvda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erimay</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faqat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boʻkadigan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hlinkClick r:id="rId13" tooltip="Tragakant"/>
              </a:rPr>
              <a:t>tragakant</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yelimi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olinadi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Ayrim</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turlarining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yer</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ustki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qismi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tarkibida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glitserizin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moddasi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flavonoidlar</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va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hlinkClick r:id="rId14" tooltip="Mikroelementlar"/>
              </a:rPr>
              <a:t>mikroelementlar</a:t>
            </a:r>
            <a:r>
              <a:rPr lang="en-US" sz="2200" b="1" dirty="0" smtClean="0">
                <a:latin typeface="Times New Roman" pitchFamily="18" charset="0"/>
                <a:cs typeface="Times New Roman" pitchFamily="18" charset="0"/>
              </a:rPr>
              <a:t> bor. </a:t>
            </a:r>
            <a:r>
              <a:rPr lang="en-US" sz="2200" b="1" dirty="0" err="1" smtClean="0">
                <a:latin typeface="Times New Roman" pitchFamily="18" charset="0"/>
                <a:cs typeface="Times New Roman" pitchFamily="18" charset="0"/>
              </a:rPr>
              <a:t>Damlamasi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gipertoniya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kasalligini</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davolashda</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qoʻllaniladi</a:t>
            </a:r>
            <a:r>
              <a:rPr lang="en-US" sz="2200" b="1" dirty="0" smtClean="0">
                <a:latin typeface="Times New Roman" pitchFamily="18" charset="0"/>
                <a:cs typeface="Times New Roman" pitchFamily="18" charset="0"/>
              </a:rPr>
              <a:t>.</a:t>
            </a:r>
            <a:endParaRPr lang="uz-Latn-UZ" sz="2200"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604950634"/>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BU QAYSI O‘SIMLIK?</a:t>
            </a:r>
            <a:endParaRPr lang="en-US" sz="3600" b="1" dirty="0">
              <a:solidFill>
                <a:schemeClr val="bg1"/>
              </a:solidFill>
              <a:latin typeface="Times New Roman" pitchFamily="18" charset="0"/>
              <a:cs typeface="Times New Roman" pitchFamily="18" charset="0"/>
            </a:endParaRPr>
          </a:p>
        </p:txBody>
      </p:sp>
      <p:pic>
        <p:nvPicPr>
          <p:cNvPr id="1026" name="Picture 2" descr="https://upload.wikimedia.org/wikipedia/commons/thumb/0/09/Astragalus_alpinus_LC0319.jpg/800px-Astragalus_alpinus_LC0319.jpg"/>
          <p:cNvPicPr>
            <a:picLocks noChangeAspect="1" noChangeArrowheads="1"/>
          </p:cNvPicPr>
          <p:nvPr/>
        </p:nvPicPr>
        <p:blipFill>
          <a:blip r:embed="rId2"/>
          <a:srcRect/>
          <a:stretch>
            <a:fillRect/>
          </a:stretch>
        </p:blipFill>
        <p:spPr bwMode="auto">
          <a:xfrm>
            <a:off x="285720" y="1142984"/>
            <a:ext cx="8643998" cy="5443558"/>
          </a:xfrm>
          <a:prstGeom prst="rect">
            <a:avLst/>
          </a:prstGeom>
          <a:noFill/>
        </p:spPr>
      </p:pic>
    </p:spTree>
    <p:extLst>
      <p:ext uri="{BB962C8B-B14F-4D97-AF65-F5344CB8AC3E}">
        <p14:creationId xmlns:p14="http://schemas.microsoft.com/office/powerpoint/2010/main" val="103976768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6</a:t>
            </a:r>
            <a:r>
              <a:rPr lang="uz-Latn-UZ" sz="3600" b="1" dirty="0" smtClean="0">
                <a:solidFill>
                  <a:schemeClr val="bg1"/>
                </a:solidFill>
                <a:latin typeface="Times New Roman" pitchFamily="18" charset="0"/>
                <a:cs typeface="Times New Roman" pitchFamily="18" charset="0"/>
              </a:rPr>
              <a:t>-TOPSHIRIQ</a:t>
            </a:r>
            <a:r>
              <a:rPr lang="en-US" sz="3600" b="1" dirty="0" smtClean="0">
                <a:solidFill>
                  <a:schemeClr val="bg1"/>
                </a:solidFill>
                <a:latin typeface="Times New Roman" pitchFamily="18" charset="0"/>
                <a:cs typeface="Times New Roman" pitchFamily="18" charset="0"/>
              </a:rPr>
              <a:t> </a:t>
            </a:r>
            <a:endParaRPr lang="uz-Latn-UZ" sz="3600" b="1" dirty="0" smtClean="0">
              <a:solidFill>
                <a:schemeClr val="bg1"/>
              </a:solidFill>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142976" y="3643314"/>
          <a:ext cx="7072368" cy="1071570"/>
        </p:xfrm>
        <a:graphic>
          <a:graphicData uri="http://schemas.openxmlformats.org/drawingml/2006/table">
            <a:tbl>
              <a:tblPr firstRow="1" bandRow="1">
                <a:tableStyleId>{21E4AEA4-8DFA-4A89-87EB-49C32662AFE0}</a:tableStyleId>
              </a:tblPr>
              <a:tblGrid>
                <a:gridCol w="884046">
                  <a:extLst>
                    <a:ext uri="{9D8B030D-6E8A-4147-A177-3AD203B41FA5}">
                      <a16:colId xmlns:a16="http://schemas.microsoft.com/office/drawing/2014/main" val="20000"/>
                    </a:ext>
                  </a:extLst>
                </a:gridCol>
                <a:gridCol w="884046">
                  <a:extLst>
                    <a:ext uri="{9D8B030D-6E8A-4147-A177-3AD203B41FA5}">
                      <a16:colId xmlns:a16="http://schemas.microsoft.com/office/drawing/2014/main" val="20001"/>
                    </a:ext>
                  </a:extLst>
                </a:gridCol>
                <a:gridCol w="884046">
                  <a:extLst>
                    <a:ext uri="{9D8B030D-6E8A-4147-A177-3AD203B41FA5}">
                      <a16:colId xmlns:a16="http://schemas.microsoft.com/office/drawing/2014/main" val="20002"/>
                    </a:ext>
                  </a:extLst>
                </a:gridCol>
                <a:gridCol w="884046">
                  <a:extLst>
                    <a:ext uri="{9D8B030D-6E8A-4147-A177-3AD203B41FA5}">
                      <a16:colId xmlns:a16="http://schemas.microsoft.com/office/drawing/2014/main" val="20003"/>
                    </a:ext>
                  </a:extLst>
                </a:gridCol>
                <a:gridCol w="884046">
                  <a:extLst>
                    <a:ext uri="{9D8B030D-6E8A-4147-A177-3AD203B41FA5}">
                      <a16:colId xmlns:a16="http://schemas.microsoft.com/office/drawing/2014/main" val="20004"/>
                    </a:ext>
                  </a:extLst>
                </a:gridCol>
                <a:gridCol w="884046">
                  <a:extLst>
                    <a:ext uri="{9D8B030D-6E8A-4147-A177-3AD203B41FA5}">
                      <a16:colId xmlns:a16="http://schemas.microsoft.com/office/drawing/2014/main" val="20005"/>
                    </a:ext>
                  </a:extLst>
                </a:gridCol>
                <a:gridCol w="884046">
                  <a:extLst>
                    <a:ext uri="{9D8B030D-6E8A-4147-A177-3AD203B41FA5}">
                      <a16:colId xmlns:a16="http://schemas.microsoft.com/office/drawing/2014/main" val="20006"/>
                    </a:ext>
                  </a:extLst>
                </a:gridCol>
                <a:gridCol w="884046">
                  <a:extLst>
                    <a:ext uri="{9D8B030D-6E8A-4147-A177-3AD203B41FA5}">
                      <a16:colId xmlns:a16="http://schemas.microsoft.com/office/drawing/2014/main" val="20007"/>
                    </a:ext>
                  </a:extLst>
                </a:gridCol>
              </a:tblGrid>
              <a:tr h="1071570">
                <a:tc>
                  <a:txBody>
                    <a:bodyPr/>
                    <a:lstStyle/>
                    <a:p>
                      <a:pPr algn="ctr"/>
                      <a:endParaRPr lang="ru-RU" sz="4400" dirty="0">
                        <a:solidFill>
                          <a:srgbClr val="FFFF00"/>
                        </a:solidFill>
                      </a:endParaRPr>
                    </a:p>
                  </a:txBody>
                  <a:tcPr/>
                </a:tc>
                <a:tc>
                  <a:txBody>
                    <a:bodyPr/>
                    <a:lstStyle/>
                    <a:p>
                      <a:pPr algn="ctr"/>
                      <a:endParaRPr lang="ru-RU" sz="4400" dirty="0">
                        <a:solidFill>
                          <a:srgbClr val="FFFF00"/>
                        </a:solidFill>
                      </a:endParaRPr>
                    </a:p>
                  </a:txBody>
                  <a:tcPr/>
                </a:tc>
                <a:tc>
                  <a:txBody>
                    <a:bodyPr/>
                    <a:lstStyle/>
                    <a:p>
                      <a:pPr algn="ctr"/>
                      <a:endParaRPr lang="ru-RU" sz="4400" dirty="0">
                        <a:solidFill>
                          <a:srgbClr val="FFFF00"/>
                        </a:solidFill>
                      </a:endParaRPr>
                    </a:p>
                  </a:txBody>
                  <a:tcPr/>
                </a:tc>
                <a:tc>
                  <a:txBody>
                    <a:bodyPr/>
                    <a:lstStyle/>
                    <a:p>
                      <a:pPr algn="ctr"/>
                      <a:endParaRPr lang="ru-RU" sz="4400" dirty="0">
                        <a:solidFill>
                          <a:srgbClr val="FFFF00"/>
                        </a:solidFill>
                      </a:endParaRPr>
                    </a:p>
                  </a:txBody>
                  <a:tcPr/>
                </a:tc>
                <a:tc>
                  <a:txBody>
                    <a:bodyPr/>
                    <a:lstStyle/>
                    <a:p>
                      <a:pPr algn="ctr"/>
                      <a:endParaRPr lang="ru-RU" sz="4400" dirty="0">
                        <a:solidFill>
                          <a:srgbClr val="FFFF00"/>
                        </a:solidFill>
                      </a:endParaRPr>
                    </a:p>
                  </a:txBody>
                  <a:tcPr/>
                </a:tc>
                <a:tc>
                  <a:txBody>
                    <a:bodyPr/>
                    <a:lstStyle/>
                    <a:p>
                      <a:pPr algn="ctr"/>
                      <a:endParaRPr lang="ru-RU" sz="4400" dirty="0">
                        <a:solidFill>
                          <a:srgbClr val="FFFF00"/>
                        </a:solidFill>
                      </a:endParaRPr>
                    </a:p>
                  </a:txBody>
                  <a:tcPr/>
                </a:tc>
                <a:tc>
                  <a:txBody>
                    <a:bodyPr/>
                    <a:lstStyle/>
                    <a:p>
                      <a:pPr algn="ctr"/>
                      <a:endParaRPr lang="ru-RU" sz="4400" dirty="0">
                        <a:solidFill>
                          <a:srgbClr val="FFFF00"/>
                        </a:solidFill>
                      </a:endParaRPr>
                    </a:p>
                  </a:txBody>
                  <a:tcPr/>
                </a:tc>
                <a:tc>
                  <a:txBody>
                    <a:bodyPr/>
                    <a:lstStyle/>
                    <a:p>
                      <a:pPr algn="ctr"/>
                      <a:endParaRPr lang="ru-RU" sz="4400" dirty="0">
                        <a:solidFill>
                          <a:srgbClr val="FFFF00"/>
                        </a:solidFill>
                      </a:endParaRPr>
                    </a:p>
                  </a:txBody>
                  <a:tcPr/>
                </a:tc>
                <a:extLst>
                  <a:ext uri="{0D108BD9-81ED-4DB2-BD59-A6C34878D82A}">
                    <a16:rowId xmlns:a16="http://schemas.microsoft.com/office/drawing/2014/main" val="10000"/>
                  </a:ext>
                </a:extLst>
              </a:tr>
            </a:tbl>
          </a:graphicData>
        </a:graphic>
      </p:graphicFrame>
      <p:graphicFrame>
        <p:nvGraphicFramePr>
          <p:cNvPr id="7" name="Таблица 6"/>
          <p:cNvGraphicFramePr>
            <a:graphicFrameLocks noGrp="1"/>
          </p:cNvGraphicFramePr>
          <p:nvPr/>
        </p:nvGraphicFramePr>
        <p:xfrm>
          <a:off x="1142978" y="5286388"/>
          <a:ext cx="6310311" cy="1143008"/>
        </p:xfrm>
        <a:graphic>
          <a:graphicData uri="http://schemas.openxmlformats.org/drawingml/2006/table">
            <a:tbl>
              <a:tblPr firstRow="1" bandRow="1">
                <a:tableStyleId>{00A15C55-8517-42AA-B614-E9B94910E393}</a:tableStyleId>
              </a:tblPr>
              <a:tblGrid>
                <a:gridCol w="901473">
                  <a:extLst>
                    <a:ext uri="{9D8B030D-6E8A-4147-A177-3AD203B41FA5}">
                      <a16:colId xmlns:a16="http://schemas.microsoft.com/office/drawing/2014/main" val="20000"/>
                    </a:ext>
                  </a:extLst>
                </a:gridCol>
                <a:gridCol w="901473">
                  <a:extLst>
                    <a:ext uri="{9D8B030D-6E8A-4147-A177-3AD203B41FA5}">
                      <a16:colId xmlns:a16="http://schemas.microsoft.com/office/drawing/2014/main" val="20001"/>
                    </a:ext>
                  </a:extLst>
                </a:gridCol>
                <a:gridCol w="901473">
                  <a:extLst>
                    <a:ext uri="{9D8B030D-6E8A-4147-A177-3AD203B41FA5}">
                      <a16:colId xmlns:a16="http://schemas.microsoft.com/office/drawing/2014/main" val="20002"/>
                    </a:ext>
                  </a:extLst>
                </a:gridCol>
                <a:gridCol w="901473">
                  <a:extLst>
                    <a:ext uri="{9D8B030D-6E8A-4147-A177-3AD203B41FA5}">
                      <a16:colId xmlns:a16="http://schemas.microsoft.com/office/drawing/2014/main" val="20003"/>
                    </a:ext>
                  </a:extLst>
                </a:gridCol>
                <a:gridCol w="901473">
                  <a:extLst>
                    <a:ext uri="{9D8B030D-6E8A-4147-A177-3AD203B41FA5}">
                      <a16:colId xmlns:a16="http://schemas.microsoft.com/office/drawing/2014/main" val="20004"/>
                    </a:ext>
                  </a:extLst>
                </a:gridCol>
                <a:gridCol w="901473">
                  <a:extLst>
                    <a:ext uri="{9D8B030D-6E8A-4147-A177-3AD203B41FA5}">
                      <a16:colId xmlns:a16="http://schemas.microsoft.com/office/drawing/2014/main" val="20005"/>
                    </a:ext>
                  </a:extLst>
                </a:gridCol>
                <a:gridCol w="901473">
                  <a:extLst>
                    <a:ext uri="{9D8B030D-6E8A-4147-A177-3AD203B41FA5}">
                      <a16:colId xmlns:a16="http://schemas.microsoft.com/office/drawing/2014/main" val="20006"/>
                    </a:ext>
                  </a:extLst>
                </a:gridCol>
              </a:tblGrid>
              <a:tr h="1143008">
                <a:tc>
                  <a:txBody>
                    <a:bodyPr/>
                    <a:lstStyle/>
                    <a:p>
                      <a:pPr algn="ctr"/>
                      <a:endParaRPr lang="ru-RU" sz="4400" dirty="0">
                        <a:solidFill>
                          <a:schemeClr val="bg1"/>
                        </a:solidFill>
                      </a:endParaRPr>
                    </a:p>
                  </a:txBody>
                  <a:tcPr/>
                </a:tc>
                <a:tc>
                  <a:txBody>
                    <a:bodyPr/>
                    <a:lstStyle/>
                    <a:p>
                      <a:pPr algn="ctr"/>
                      <a:endParaRPr lang="ru-RU" sz="4400" dirty="0">
                        <a:solidFill>
                          <a:schemeClr val="bg1"/>
                        </a:solidFill>
                      </a:endParaRPr>
                    </a:p>
                  </a:txBody>
                  <a:tcPr/>
                </a:tc>
                <a:tc>
                  <a:txBody>
                    <a:bodyPr/>
                    <a:lstStyle/>
                    <a:p>
                      <a:pPr algn="ctr"/>
                      <a:endParaRPr lang="ru-RU" sz="4400" dirty="0">
                        <a:solidFill>
                          <a:schemeClr val="bg1"/>
                        </a:solidFill>
                      </a:endParaRPr>
                    </a:p>
                  </a:txBody>
                  <a:tcPr/>
                </a:tc>
                <a:tc>
                  <a:txBody>
                    <a:bodyPr/>
                    <a:lstStyle/>
                    <a:p>
                      <a:pPr algn="ctr"/>
                      <a:endParaRPr lang="ru-RU" sz="4400" dirty="0">
                        <a:solidFill>
                          <a:schemeClr val="bg1"/>
                        </a:solidFill>
                      </a:endParaRPr>
                    </a:p>
                  </a:txBody>
                  <a:tcPr/>
                </a:tc>
                <a:tc>
                  <a:txBody>
                    <a:bodyPr/>
                    <a:lstStyle/>
                    <a:p>
                      <a:pPr algn="ctr"/>
                      <a:endParaRPr lang="ru-RU" sz="4400" dirty="0">
                        <a:solidFill>
                          <a:schemeClr val="bg1"/>
                        </a:solidFill>
                      </a:endParaRPr>
                    </a:p>
                  </a:txBody>
                  <a:tcPr/>
                </a:tc>
                <a:tc>
                  <a:txBody>
                    <a:bodyPr/>
                    <a:lstStyle/>
                    <a:p>
                      <a:pPr algn="ctr"/>
                      <a:endParaRPr lang="ru-RU" sz="4400" dirty="0">
                        <a:solidFill>
                          <a:schemeClr val="bg1"/>
                        </a:solidFill>
                      </a:endParaRPr>
                    </a:p>
                  </a:txBody>
                  <a:tcPr/>
                </a:tc>
                <a:tc>
                  <a:txBody>
                    <a:bodyPr/>
                    <a:lstStyle/>
                    <a:p>
                      <a:pPr algn="ctr"/>
                      <a:endParaRPr lang="ru-RU" sz="4400" dirty="0">
                        <a:solidFill>
                          <a:schemeClr val="bg1"/>
                        </a:solidFill>
                      </a:endParaRPr>
                    </a:p>
                  </a:txBody>
                  <a:tcPr/>
                </a:tc>
                <a:extLst>
                  <a:ext uri="{0D108BD9-81ED-4DB2-BD59-A6C34878D82A}">
                    <a16:rowId xmlns:a16="http://schemas.microsoft.com/office/drawing/2014/main" val="10000"/>
                  </a:ext>
                </a:extLst>
              </a:tr>
            </a:tbl>
          </a:graphicData>
        </a:graphic>
      </p:graphicFrame>
      <p:sp>
        <p:nvSpPr>
          <p:cNvPr id="11" name="Овал 10"/>
          <p:cNvSpPr/>
          <p:nvPr/>
        </p:nvSpPr>
        <p:spPr>
          <a:xfrm>
            <a:off x="500034" y="2214554"/>
            <a:ext cx="428628" cy="5715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solidFill>
                  <a:schemeClr val="tx1"/>
                </a:solidFill>
              </a:rPr>
              <a:t>1</a:t>
            </a:r>
            <a:endParaRPr lang="ru-RU" sz="3200" b="1" dirty="0">
              <a:solidFill>
                <a:schemeClr val="tx1"/>
              </a:solidFill>
            </a:endParaRPr>
          </a:p>
        </p:txBody>
      </p:sp>
      <p:sp>
        <p:nvSpPr>
          <p:cNvPr id="12" name="Овал 11"/>
          <p:cNvSpPr/>
          <p:nvPr/>
        </p:nvSpPr>
        <p:spPr>
          <a:xfrm>
            <a:off x="500034" y="4000504"/>
            <a:ext cx="428628" cy="57150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solidFill>
                  <a:schemeClr val="tx1"/>
                </a:solidFill>
              </a:rPr>
              <a:t>2</a:t>
            </a:r>
            <a:endParaRPr lang="ru-RU" sz="3200" b="1" dirty="0">
              <a:solidFill>
                <a:schemeClr val="tx1"/>
              </a:solidFill>
            </a:endParaRPr>
          </a:p>
        </p:txBody>
      </p:sp>
      <p:graphicFrame>
        <p:nvGraphicFramePr>
          <p:cNvPr id="10" name="Таблица 9"/>
          <p:cNvGraphicFramePr>
            <a:graphicFrameLocks noGrp="1"/>
          </p:cNvGraphicFramePr>
          <p:nvPr/>
        </p:nvGraphicFramePr>
        <p:xfrm>
          <a:off x="1071538" y="1857364"/>
          <a:ext cx="7500984" cy="1214446"/>
        </p:xfrm>
        <a:graphic>
          <a:graphicData uri="http://schemas.openxmlformats.org/drawingml/2006/table">
            <a:tbl>
              <a:tblPr firstRow="1" bandRow="1">
                <a:tableStyleId>{93296810-A885-4BE3-A3E7-6D5BEEA58F35}</a:tableStyleId>
              </a:tblPr>
              <a:tblGrid>
                <a:gridCol w="625082">
                  <a:extLst>
                    <a:ext uri="{9D8B030D-6E8A-4147-A177-3AD203B41FA5}">
                      <a16:colId xmlns:a16="http://schemas.microsoft.com/office/drawing/2014/main" val="20000"/>
                    </a:ext>
                  </a:extLst>
                </a:gridCol>
                <a:gridCol w="625082">
                  <a:extLst>
                    <a:ext uri="{9D8B030D-6E8A-4147-A177-3AD203B41FA5}">
                      <a16:colId xmlns:a16="http://schemas.microsoft.com/office/drawing/2014/main" val="20001"/>
                    </a:ext>
                  </a:extLst>
                </a:gridCol>
                <a:gridCol w="607224">
                  <a:extLst>
                    <a:ext uri="{9D8B030D-6E8A-4147-A177-3AD203B41FA5}">
                      <a16:colId xmlns:a16="http://schemas.microsoft.com/office/drawing/2014/main" val="20002"/>
                    </a:ext>
                  </a:extLst>
                </a:gridCol>
                <a:gridCol w="642942">
                  <a:extLst>
                    <a:ext uri="{9D8B030D-6E8A-4147-A177-3AD203B41FA5}">
                      <a16:colId xmlns:a16="http://schemas.microsoft.com/office/drawing/2014/main" val="20003"/>
                    </a:ext>
                  </a:extLst>
                </a:gridCol>
                <a:gridCol w="714380">
                  <a:extLst>
                    <a:ext uri="{9D8B030D-6E8A-4147-A177-3AD203B41FA5}">
                      <a16:colId xmlns:a16="http://schemas.microsoft.com/office/drawing/2014/main" val="20004"/>
                    </a:ext>
                  </a:extLst>
                </a:gridCol>
                <a:gridCol w="642942">
                  <a:extLst>
                    <a:ext uri="{9D8B030D-6E8A-4147-A177-3AD203B41FA5}">
                      <a16:colId xmlns:a16="http://schemas.microsoft.com/office/drawing/2014/main" val="20005"/>
                    </a:ext>
                  </a:extLst>
                </a:gridCol>
                <a:gridCol w="642942">
                  <a:extLst>
                    <a:ext uri="{9D8B030D-6E8A-4147-A177-3AD203B41FA5}">
                      <a16:colId xmlns:a16="http://schemas.microsoft.com/office/drawing/2014/main" val="20006"/>
                    </a:ext>
                  </a:extLst>
                </a:gridCol>
                <a:gridCol w="642942">
                  <a:extLst>
                    <a:ext uri="{9D8B030D-6E8A-4147-A177-3AD203B41FA5}">
                      <a16:colId xmlns:a16="http://schemas.microsoft.com/office/drawing/2014/main" val="20007"/>
                    </a:ext>
                  </a:extLst>
                </a:gridCol>
                <a:gridCol w="642940">
                  <a:extLst>
                    <a:ext uri="{9D8B030D-6E8A-4147-A177-3AD203B41FA5}">
                      <a16:colId xmlns:a16="http://schemas.microsoft.com/office/drawing/2014/main" val="20008"/>
                    </a:ext>
                  </a:extLst>
                </a:gridCol>
                <a:gridCol w="571506">
                  <a:extLst>
                    <a:ext uri="{9D8B030D-6E8A-4147-A177-3AD203B41FA5}">
                      <a16:colId xmlns:a16="http://schemas.microsoft.com/office/drawing/2014/main" val="20009"/>
                    </a:ext>
                  </a:extLst>
                </a:gridCol>
                <a:gridCol w="517920">
                  <a:extLst>
                    <a:ext uri="{9D8B030D-6E8A-4147-A177-3AD203B41FA5}">
                      <a16:colId xmlns:a16="http://schemas.microsoft.com/office/drawing/2014/main" val="20010"/>
                    </a:ext>
                  </a:extLst>
                </a:gridCol>
                <a:gridCol w="625082">
                  <a:extLst>
                    <a:ext uri="{9D8B030D-6E8A-4147-A177-3AD203B41FA5}">
                      <a16:colId xmlns:a16="http://schemas.microsoft.com/office/drawing/2014/main" val="20011"/>
                    </a:ext>
                  </a:extLst>
                </a:gridCol>
              </a:tblGrid>
              <a:tr h="1214446">
                <a:tc>
                  <a:txBody>
                    <a:bodyPr/>
                    <a:lstStyle/>
                    <a:p>
                      <a:endParaRPr lang="ru-RU" sz="4400" dirty="0">
                        <a:solidFill>
                          <a:schemeClr val="tx1"/>
                        </a:solidFill>
                      </a:endParaRPr>
                    </a:p>
                  </a:txBody>
                  <a:tcPr/>
                </a:tc>
                <a:tc>
                  <a:txBody>
                    <a:bodyPr/>
                    <a:lstStyle/>
                    <a:p>
                      <a:endParaRPr lang="ru-RU" sz="4400" dirty="0">
                        <a:solidFill>
                          <a:schemeClr val="tx1"/>
                        </a:solidFill>
                      </a:endParaRPr>
                    </a:p>
                  </a:txBody>
                  <a:tcPr/>
                </a:tc>
                <a:tc>
                  <a:txBody>
                    <a:bodyPr/>
                    <a:lstStyle/>
                    <a:p>
                      <a:endParaRPr lang="ru-RU" sz="4400" dirty="0">
                        <a:solidFill>
                          <a:schemeClr val="tx1"/>
                        </a:solidFill>
                      </a:endParaRPr>
                    </a:p>
                  </a:txBody>
                  <a:tcPr/>
                </a:tc>
                <a:tc>
                  <a:txBody>
                    <a:bodyPr/>
                    <a:lstStyle/>
                    <a:p>
                      <a:endParaRPr lang="ru-RU" sz="4400" dirty="0">
                        <a:solidFill>
                          <a:schemeClr val="tx1"/>
                        </a:solidFill>
                      </a:endParaRPr>
                    </a:p>
                  </a:txBody>
                  <a:tcPr/>
                </a:tc>
                <a:tc>
                  <a:txBody>
                    <a:bodyPr/>
                    <a:lstStyle/>
                    <a:p>
                      <a:endParaRPr lang="ru-RU" sz="4400" dirty="0">
                        <a:solidFill>
                          <a:schemeClr val="tx1"/>
                        </a:solidFill>
                      </a:endParaRPr>
                    </a:p>
                  </a:txBody>
                  <a:tcPr/>
                </a:tc>
                <a:tc>
                  <a:txBody>
                    <a:bodyPr/>
                    <a:lstStyle/>
                    <a:p>
                      <a:endParaRPr lang="ru-RU" sz="4400" dirty="0">
                        <a:solidFill>
                          <a:schemeClr val="tx1"/>
                        </a:solidFill>
                      </a:endParaRPr>
                    </a:p>
                  </a:txBody>
                  <a:tcPr/>
                </a:tc>
                <a:tc>
                  <a:txBody>
                    <a:bodyPr/>
                    <a:lstStyle/>
                    <a:p>
                      <a:endParaRPr lang="ru-RU" sz="4400" dirty="0">
                        <a:solidFill>
                          <a:schemeClr val="tx1"/>
                        </a:solidFill>
                      </a:endParaRPr>
                    </a:p>
                  </a:txBody>
                  <a:tcPr/>
                </a:tc>
                <a:tc>
                  <a:txBody>
                    <a:bodyPr/>
                    <a:lstStyle/>
                    <a:p>
                      <a:endParaRPr lang="ru-RU" sz="4400" dirty="0">
                        <a:solidFill>
                          <a:schemeClr val="tx1"/>
                        </a:solidFill>
                      </a:endParaRPr>
                    </a:p>
                  </a:txBody>
                  <a:tcPr/>
                </a:tc>
                <a:tc>
                  <a:txBody>
                    <a:bodyPr/>
                    <a:lstStyle/>
                    <a:p>
                      <a:endParaRPr lang="ru-RU" sz="4400" dirty="0">
                        <a:solidFill>
                          <a:schemeClr val="tx1"/>
                        </a:solidFill>
                      </a:endParaRPr>
                    </a:p>
                  </a:txBody>
                  <a:tcPr/>
                </a:tc>
                <a:tc>
                  <a:txBody>
                    <a:bodyPr/>
                    <a:lstStyle/>
                    <a:p>
                      <a:endParaRPr lang="ru-RU" sz="4400" dirty="0">
                        <a:solidFill>
                          <a:schemeClr val="tx1"/>
                        </a:solidFill>
                      </a:endParaRPr>
                    </a:p>
                  </a:txBody>
                  <a:tcPr/>
                </a:tc>
                <a:tc>
                  <a:txBody>
                    <a:bodyPr/>
                    <a:lstStyle/>
                    <a:p>
                      <a:endParaRPr lang="ru-RU" sz="4400" dirty="0">
                        <a:solidFill>
                          <a:schemeClr val="tx1"/>
                        </a:solidFill>
                      </a:endParaRPr>
                    </a:p>
                  </a:txBody>
                  <a:tcPr/>
                </a:tc>
                <a:tc>
                  <a:txBody>
                    <a:bodyPr/>
                    <a:lstStyle/>
                    <a:p>
                      <a:endParaRPr lang="ru-RU" sz="4400" dirty="0">
                        <a:solidFill>
                          <a:schemeClr val="tx1"/>
                        </a:solidFill>
                      </a:endParaRPr>
                    </a:p>
                  </a:txBody>
                  <a:tcPr/>
                </a:tc>
                <a:extLst>
                  <a:ext uri="{0D108BD9-81ED-4DB2-BD59-A6C34878D82A}">
                    <a16:rowId xmlns:a16="http://schemas.microsoft.com/office/drawing/2014/main" val="10000"/>
                  </a:ext>
                </a:extLst>
              </a:tr>
            </a:tbl>
          </a:graphicData>
        </a:graphic>
      </p:graphicFrame>
      <p:sp>
        <p:nvSpPr>
          <p:cNvPr id="13" name="Овал 12"/>
          <p:cNvSpPr/>
          <p:nvPr/>
        </p:nvSpPr>
        <p:spPr>
          <a:xfrm>
            <a:off x="500034" y="5572140"/>
            <a:ext cx="428628" cy="5715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tx1"/>
                </a:solidFill>
              </a:rPr>
              <a:t>3</a:t>
            </a:r>
            <a:endParaRPr lang="ru-RU" sz="3200" b="1" dirty="0">
              <a:solidFill>
                <a:schemeClr val="tx1"/>
              </a:solidFill>
            </a:endParaRPr>
          </a:p>
        </p:txBody>
      </p:sp>
      <p:sp>
        <p:nvSpPr>
          <p:cNvPr id="9" name="Прямоугольник 8"/>
          <p:cNvSpPr/>
          <p:nvPr/>
        </p:nvSpPr>
        <p:spPr>
          <a:xfrm>
            <a:off x="1142976" y="1357298"/>
            <a:ext cx="150019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OLIASI</a:t>
            </a:r>
            <a:endParaRPr lang="uz-Latn-UZ" b="1" dirty="0" smtClean="0">
              <a:latin typeface="Times New Roman" pitchFamily="18" charset="0"/>
              <a:cs typeface="Times New Roman" pitchFamily="18" charset="0"/>
            </a:endParaRPr>
          </a:p>
        </p:txBody>
      </p:sp>
      <p:sp>
        <p:nvSpPr>
          <p:cNvPr id="14" name="Прямоугольник 13"/>
          <p:cNvSpPr/>
          <p:nvPr/>
        </p:nvSpPr>
        <p:spPr>
          <a:xfrm>
            <a:off x="1214414" y="3214686"/>
            <a:ext cx="150019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1- NOMI</a:t>
            </a:r>
            <a:endParaRPr lang="uz-Latn-UZ" b="1" dirty="0" smtClean="0">
              <a:latin typeface="Times New Roman" pitchFamily="18" charset="0"/>
              <a:cs typeface="Times New Roman" pitchFamily="18" charset="0"/>
            </a:endParaRPr>
          </a:p>
        </p:txBody>
      </p:sp>
      <p:sp>
        <p:nvSpPr>
          <p:cNvPr id="15" name="Прямоугольник 14"/>
          <p:cNvSpPr/>
          <p:nvPr/>
        </p:nvSpPr>
        <p:spPr>
          <a:xfrm>
            <a:off x="1214414" y="4857760"/>
            <a:ext cx="150019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2- NOMI</a:t>
            </a:r>
            <a:endParaRPr lang="uz-Latn-UZ"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18362305"/>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6</a:t>
            </a:r>
            <a:r>
              <a:rPr lang="uz-Latn-UZ" sz="3600" b="1" dirty="0" smtClean="0">
                <a:solidFill>
                  <a:schemeClr val="bg1"/>
                </a:solidFill>
                <a:latin typeface="Times New Roman" pitchFamily="18" charset="0"/>
                <a:cs typeface="Times New Roman" pitchFamily="18" charset="0"/>
              </a:rPr>
              <a:t>-TOPSHIRIQ</a:t>
            </a:r>
          </a:p>
        </p:txBody>
      </p:sp>
      <p:graphicFrame>
        <p:nvGraphicFramePr>
          <p:cNvPr id="6" name="Таблица 5"/>
          <p:cNvGraphicFramePr>
            <a:graphicFrameLocks noGrp="1"/>
          </p:cNvGraphicFramePr>
          <p:nvPr/>
        </p:nvGraphicFramePr>
        <p:xfrm>
          <a:off x="1142976" y="3643314"/>
          <a:ext cx="7072368" cy="1000132"/>
        </p:xfrm>
        <a:graphic>
          <a:graphicData uri="http://schemas.openxmlformats.org/drawingml/2006/table">
            <a:tbl>
              <a:tblPr firstRow="1" bandRow="1">
                <a:tableStyleId>{21E4AEA4-8DFA-4A89-87EB-49C32662AFE0}</a:tableStyleId>
              </a:tblPr>
              <a:tblGrid>
                <a:gridCol w="884046">
                  <a:extLst>
                    <a:ext uri="{9D8B030D-6E8A-4147-A177-3AD203B41FA5}">
                      <a16:colId xmlns:a16="http://schemas.microsoft.com/office/drawing/2014/main" val="20000"/>
                    </a:ext>
                  </a:extLst>
                </a:gridCol>
                <a:gridCol w="884046">
                  <a:extLst>
                    <a:ext uri="{9D8B030D-6E8A-4147-A177-3AD203B41FA5}">
                      <a16:colId xmlns:a16="http://schemas.microsoft.com/office/drawing/2014/main" val="20001"/>
                    </a:ext>
                  </a:extLst>
                </a:gridCol>
                <a:gridCol w="884046">
                  <a:extLst>
                    <a:ext uri="{9D8B030D-6E8A-4147-A177-3AD203B41FA5}">
                      <a16:colId xmlns:a16="http://schemas.microsoft.com/office/drawing/2014/main" val="20002"/>
                    </a:ext>
                  </a:extLst>
                </a:gridCol>
                <a:gridCol w="884046">
                  <a:extLst>
                    <a:ext uri="{9D8B030D-6E8A-4147-A177-3AD203B41FA5}">
                      <a16:colId xmlns:a16="http://schemas.microsoft.com/office/drawing/2014/main" val="20003"/>
                    </a:ext>
                  </a:extLst>
                </a:gridCol>
                <a:gridCol w="884046">
                  <a:extLst>
                    <a:ext uri="{9D8B030D-6E8A-4147-A177-3AD203B41FA5}">
                      <a16:colId xmlns:a16="http://schemas.microsoft.com/office/drawing/2014/main" val="20004"/>
                    </a:ext>
                  </a:extLst>
                </a:gridCol>
                <a:gridCol w="884046">
                  <a:extLst>
                    <a:ext uri="{9D8B030D-6E8A-4147-A177-3AD203B41FA5}">
                      <a16:colId xmlns:a16="http://schemas.microsoft.com/office/drawing/2014/main" val="20005"/>
                    </a:ext>
                  </a:extLst>
                </a:gridCol>
                <a:gridCol w="884046">
                  <a:extLst>
                    <a:ext uri="{9D8B030D-6E8A-4147-A177-3AD203B41FA5}">
                      <a16:colId xmlns:a16="http://schemas.microsoft.com/office/drawing/2014/main" val="20006"/>
                    </a:ext>
                  </a:extLst>
                </a:gridCol>
                <a:gridCol w="884046">
                  <a:extLst>
                    <a:ext uri="{9D8B030D-6E8A-4147-A177-3AD203B41FA5}">
                      <a16:colId xmlns:a16="http://schemas.microsoft.com/office/drawing/2014/main" val="20007"/>
                    </a:ext>
                  </a:extLst>
                </a:gridCol>
              </a:tblGrid>
              <a:tr h="1000132">
                <a:tc>
                  <a:txBody>
                    <a:bodyPr/>
                    <a:lstStyle/>
                    <a:p>
                      <a:pPr algn="ctr"/>
                      <a:r>
                        <a:rPr lang="en-US" sz="4400" dirty="0" smtClean="0">
                          <a:solidFill>
                            <a:srgbClr val="FFFF00"/>
                          </a:solidFill>
                        </a:rPr>
                        <a:t>A</a:t>
                      </a:r>
                      <a:endParaRPr lang="ru-RU" sz="4400" dirty="0">
                        <a:solidFill>
                          <a:srgbClr val="FFFF00"/>
                        </a:solidFill>
                      </a:endParaRPr>
                    </a:p>
                  </a:txBody>
                  <a:tcPr/>
                </a:tc>
                <a:tc>
                  <a:txBody>
                    <a:bodyPr/>
                    <a:lstStyle/>
                    <a:p>
                      <a:pPr algn="ctr"/>
                      <a:r>
                        <a:rPr lang="en-US" sz="4400" dirty="0" smtClean="0">
                          <a:solidFill>
                            <a:srgbClr val="FFFF00"/>
                          </a:solidFill>
                        </a:rPr>
                        <a:t>S</a:t>
                      </a:r>
                      <a:endParaRPr lang="ru-RU" sz="4400" dirty="0">
                        <a:solidFill>
                          <a:srgbClr val="FFFF00"/>
                        </a:solidFill>
                      </a:endParaRPr>
                    </a:p>
                  </a:txBody>
                  <a:tcPr/>
                </a:tc>
                <a:tc>
                  <a:txBody>
                    <a:bodyPr/>
                    <a:lstStyle/>
                    <a:p>
                      <a:pPr algn="ctr"/>
                      <a:r>
                        <a:rPr lang="en-US" sz="4400" dirty="0" smtClean="0">
                          <a:solidFill>
                            <a:srgbClr val="FFFF00"/>
                          </a:solidFill>
                        </a:rPr>
                        <a:t>T</a:t>
                      </a:r>
                      <a:endParaRPr lang="ru-RU" sz="4400" dirty="0">
                        <a:solidFill>
                          <a:srgbClr val="FFFF00"/>
                        </a:solidFill>
                      </a:endParaRPr>
                    </a:p>
                  </a:txBody>
                  <a:tcPr/>
                </a:tc>
                <a:tc>
                  <a:txBody>
                    <a:bodyPr/>
                    <a:lstStyle/>
                    <a:p>
                      <a:pPr algn="ctr"/>
                      <a:r>
                        <a:rPr lang="en-US" sz="4400" dirty="0" smtClean="0">
                          <a:solidFill>
                            <a:srgbClr val="FFFF00"/>
                          </a:solidFill>
                        </a:rPr>
                        <a:t>R</a:t>
                      </a:r>
                      <a:endParaRPr lang="ru-RU" sz="4400" dirty="0">
                        <a:solidFill>
                          <a:srgbClr val="FFFF00"/>
                        </a:solidFill>
                      </a:endParaRPr>
                    </a:p>
                  </a:txBody>
                  <a:tcPr/>
                </a:tc>
                <a:tc>
                  <a:txBody>
                    <a:bodyPr/>
                    <a:lstStyle/>
                    <a:p>
                      <a:pPr algn="ctr"/>
                      <a:r>
                        <a:rPr lang="en-US" sz="4400" dirty="0" smtClean="0">
                          <a:solidFill>
                            <a:srgbClr val="FFFF00"/>
                          </a:solidFill>
                        </a:rPr>
                        <a:t>A</a:t>
                      </a:r>
                      <a:endParaRPr lang="ru-RU" sz="4400" dirty="0">
                        <a:solidFill>
                          <a:srgbClr val="FFFF00"/>
                        </a:solidFill>
                      </a:endParaRPr>
                    </a:p>
                  </a:txBody>
                  <a:tcPr/>
                </a:tc>
                <a:tc>
                  <a:txBody>
                    <a:bodyPr/>
                    <a:lstStyle/>
                    <a:p>
                      <a:pPr algn="ctr"/>
                      <a:r>
                        <a:rPr lang="en-US" sz="4400" dirty="0" smtClean="0">
                          <a:solidFill>
                            <a:srgbClr val="FFFF00"/>
                          </a:solidFill>
                        </a:rPr>
                        <a:t>G</a:t>
                      </a:r>
                      <a:endParaRPr lang="ru-RU" sz="4400" dirty="0">
                        <a:solidFill>
                          <a:srgbClr val="FFFF00"/>
                        </a:solidFill>
                      </a:endParaRPr>
                    </a:p>
                  </a:txBody>
                  <a:tcPr/>
                </a:tc>
                <a:tc>
                  <a:txBody>
                    <a:bodyPr/>
                    <a:lstStyle/>
                    <a:p>
                      <a:pPr algn="ctr"/>
                      <a:r>
                        <a:rPr lang="en-US" sz="4400" dirty="0" smtClean="0">
                          <a:solidFill>
                            <a:srgbClr val="FFFF00"/>
                          </a:solidFill>
                        </a:rPr>
                        <a:t>A</a:t>
                      </a:r>
                      <a:endParaRPr lang="ru-RU" sz="4400" dirty="0">
                        <a:solidFill>
                          <a:srgbClr val="FFFF00"/>
                        </a:solidFill>
                      </a:endParaRPr>
                    </a:p>
                  </a:txBody>
                  <a:tcPr/>
                </a:tc>
                <a:tc>
                  <a:txBody>
                    <a:bodyPr/>
                    <a:lstStyle/>
                    <a:p>
                      <a:pPr algn="ctr"/>
                      <a:r>
                        <a:rPr lang="en-US" sz="4400" dirty="0" smtClean="0">
                          <a:solidFill>
                            <a:srgbClr val="FFFF00"/>
                          </a:solidFill>
                        </a:rPr>
                        <a:t>L</a:t>
                      </a:r>
                      <a:endParaRPr lang="ru-RU" sz="4400" dirty="0">
                        <a:solidFill>
                          <a:srgbClr val="FFFF00"/>
                        </a:solidFill>
                      </a:endParaRPr>
                    </a:p>
                  </a:txBody>
                  <a:tcPr/>
                </a:tc>
                <a:extLst>
                  <a:ext uri="{0D108BD9-81ED-4DB2-BD59-A6C34878D82A}">
                    <a16:rowId xmlns:a16="http://schemas.microsoft.com/office/drawing/2014/main" val="10000"/>
                  </a:ext>
                </a:extLst>
              </a:tr>
            </a:tbl>
          </a:graphicData>
        </a:graphic>
      </p:graphicFrame>
      <p:graphicFrame>
        <p:nvGraphicFramePr>
          <p:cNvPr id="7" name="Таблица 6"/>
          <p:cNvGraphicFramePr>
            <a:graphicFrameLocks noGrp="1"/>
          </p:cNvGraphicFramePr>
          <p:nvPr/>
        </p:nvGraphicFramePr>
        <p:xfrm>
          <a:off x="1142976" y="5429264"/>
          <a:ext cx="6310311" cy="1000132"/>
        </p:xfrm>
        <a:graphic>
          <a:graphicData uri="http://schemas.openxmlformats.org/drawingml/2006/table">
            <a:tbl>
              <a:tblPr firstRow="1" bandRow="1">
                <a:tableStyleId>{00A15C55-8517-42AA-B614-E9B94910E393}</a:tableStyleId>
              </a:tblPr>
              <a:tblGrid>
                <a:gridCol w="901473">
                  <a:extLst>
                    <a:ext uri="{9D8B030D-6E8A-4147-A177-3AD203B41FA5}">
                      <a16:colId xmlns:a16="http://schemas.microsoft.com/office/drawing/2014/main" val="20000"/>
                    </a:ext>
                  </a:extLst>
                </a:gridCol>
                <a:gridCol w="901473">
                  <a:extLst>
                    <a:ext uri="{9D8B030D-6E8A-4147-A177-3AD203B41FA5}">
                      <a16:colId xmlns:a16="http://schemas.microsoft.com/office/drawing/2014/main" val="20001"/>
                    </a:ext>
                  </a:extLst>
                </a:gridCol>
                <a:gridCol w="901473">
                  <a:extLst>
                    <a:ext uri="{9D8B030D-6E8A-4147-A177-3AD203B41FA5}">
                      <a16:colId xmlns:a16="http://schemas.microsoft.com/office/drawing/2014/main" val="20002"/>
                    </a:ext>
                  </a:extLst>
                </a:gridCol>
                <a:gridCol w="901473">
                  <a:extLst>
                    <a:ext uri="{9D8B030D-6E8A-4147-A177-3AD203B41FA5}">
                      <a16:colId xmlns:a16="http://schemas.microsoft.com/office/drawing/2014/main" val="20003"/>
                    </a:ext>
                  </a:extLst>
                </a:gridCol>
                <a:gridCol w="901473">
                  <a:extLst>
                    <a:ext uri="{9D8B030D-6E8A-4147-A177-3AD203B41FA5}">
                      <a16:colId xmlns:a16="http://schemas.microsoft.com/office/drawing/2014/main" val="20004"/>
                    </a:ext>
                  </a:extLst>
                </a:gridCol>
                <a:gridCol w="901473">
                  <a:extLst>
                    <a:ext uri="{9D8B030D-6E8A-4147-A177-3AD203B41FA5}">
                      <a16:colId xmlns:a16="http://schemas.microsoft.com/office/drawing/2014/main" val="20005"/>
                    </a:ext>
                  </a:extLst>
                </a:gridCol>
                <a:gridCol w="901473">
                  <a:extLst>
                    <a:ext uri="{9D8B030D-6E8A-4147-A177-3AD203B41FA5}">
                      <a16:colId xmlns:a16="http://schemas.microsoft.com/office/drawing/2014/main" val="20006"/>
                    </a:ext>
                  </a:extLst>
                </a:gridCol>
              </a:tblGrid>
              <a:tr h="1000132">
                <a:tc>
                  <a:txBody>
                    <a:bodyPr/>
                    <a:lstStyle/>
                    <a:p>
                      <a:pPr algn="ctr"/>
                      <a:r>
                        <a:rPr lang="en-US" sz="4400" dirty="0" smtClean="0">
                          <a:solidFill>
                            <a:schemeClr val="bg1"/>
                          </a:solidFill>
                        </a:rPr>
                        <a:t>N</a:t>
                      </a:r>
                      <a:endParaRPr lang="ru-RU" sz="4400" dirty="0">
                        <a:solidFill>
                          <a:schemeClr val="bg1"/>
                        </a:solidFill>
                      </a:endParaRPr>
                    </a:p>
                  </a:txBody>
                  <a:tcPr/>
                </a:tc>
                <a:tc>
                  <a:txBody>
                    <a:bodyPr/>
                    <a:lstStyle/>
                    <a:p>
                      <a:pPr algn="ctr"/>
                      <a:r>
                        <a:rPr lang="en-US" sz="4400" dirty="0" smtClean="0">
                          <a:solidFill>
                            <a:schemeClr val="bg1"/>
                          </a:solidFill>
                        </a:rPr>
                        <a:t>O</a:t>
                      </a:r>
                      <a:r>
                        <a:rPr lang="en-US" sz="4400" baseline="0" dirty="0" smtClean="0">
                          <a:solidFill>
                            <a:schemeClr val="bg1"/>
                          </a:solidFill>
                        </a:rPr>
                        <a:t>‘</a:t>
                      </a:r>
                      <a:endParaRPr lang="ru-RU" sz="4400" dirty="0">
                        <a:solidFill>
                          <a:schemeClr val="bg1"/>
                        </a:solidFill>
                      </a:endParaRPr>
                    </a:p>
                  </a:txBody>
                  <a:tcPr/>
                </a:tc>
                <a:tc>
                  <a:txBody>
                    <a:bodyPr/>
                    <a:lstStyle/>
                    <a:p>
                      <a:pPr algn="ctr"/>
                      <a:r>
                        <a:rPr lang="en-US" sz="4400" dirty="0" smtClean="0">
                          <a:solidFill>
                            <a:schemeClr val="bg1"/>
                          </a:solidFill>
                        </a:rPr>
                        <a:t>X</a:t>
                      </a:r>
                      <a:endParaRPr lang="ru-RU" sz="4400" dirty="0">
                        <a:solidFill>
                          <a:schemeClr val="bg1"/>
                        </a:solidFill>
                      </a:endParaRPr>
                    </a:p>
                  </a:txBody>
                  <a:tcPr/>
                </a:tc>
                <a:tc>
                  <a:txBody>
                    <a:bodyPr/>
                    <a:lstStyle/>
                    <a:p>
                      <a:pPr algn="ctr"/>
                      <a:r>
                        <a:rPr lang="en-US" sz="4400" dirty="0" smtClean="0">
                          <a:solidFill>
                            <a:schemeClr val="bg1"/>
                          </a:solidFill>
                        </a:rPr>
                        <a:t>A</a:t>
                      </a:r>
                      <a:endParaRPr lang="ru-RU" sz="4400" dirty="0">
                        <a:solidFill>
                          <a:schemeClr val="bg1"/>
                        </a:solidFill>
                      </a:endParaRPr>
                    </a:p>
                  </a:txBody>
                  <a:tcPr/>
                </a:tc>
                <a:tc>
                  <a:txBody>
                    <a:bodyPr/>
                    <a:lstStyle/>
                    <a:p>
                      <a:pPr algn="ctr"/>
                      <a:r>
                        <a:rPr lang="en-US" sz="4400" dirty="0" smtClean="0">
                          <a:solidFill>
                            <a:schemeClr val="bg1"/>
                          </a:solidFill>
                        </a:rPr>
                        <a:t>T</a:t>
                      </a:r>
                      <a:endParaRPr lang="ru-RU" sz="4400" dirty="0">
                        <a:solidFill>
                          <a:schemeClr val="bg1"/>
                        </a:solidFill>
                      </a:endParaRPr>
                    </a:p>
                  </a:txBody>
                  <a:tcPr/>
                </a:tc>
                <a:tc>
                  <a:txBody>
                    <a:bodyPr/>
                    <a:lstStyle/>
                    <a:p>
                      <a:pPr algn="ctr"/>
                      <a:r>
                        <a:rPr lang="en-US" sz="4400" dirty="0" smtClean="0">
                          <a:solidFill>
                            <a:schemeClr val="bg1"/>
                          </a:solidFill>
                        </a:rPr>
                        <a:t>A</a:t>
                      </a:r>
                      <a:endParaRPr lang="ru-RU" sz="4400" dirty="0">
                        <a:solidFill>
                          <a:schemeClr val="bg1"/>
                        </a:solidFill>
                      </a:endParaRPr>
                    </a:p>
                  </a:txBody>
                  <a:tcPr/>
                </a:tc>
                <a:tc>
                  <a:txBody>
                    <a:bodyPr/>
                    <a:lstStyle/>
                    <a:p>
                      <a:pPr algn="ctr"/>
                      <a:r>
                        <a:rPr lang="en-US" sz="4400" dirty="0" smtClean="0">
                          <a:solidFill>
                            <a:schemeClr val="bg1"/>
                          </a:solidFill>
                        </a:rPr>
                        <a:t>K</a:t>
                      </a:r>
                      <a:endParaRPr lang="ru-RU" sz="4400" dirty="0">
                        <a:solidFill>
                          <a:schemeClr val="bg1"/>
                        </a:solidFill>
                      </a:endParaRPr>
                    </a:p>
                  </a:txBody>
                  <a:tcPr/>
                </a:tc>
                <a:extLst>
                  <a:ext uri="{0D108BD9-81ED-4DB2-BD59-A6C34878D82A}">
                    <a16:rowId xmlns:a16="http://schemas.microsoft.com/office/drawing/2014/main" val="10000"/>
                  </a:ext>
                </a:extLst>
              </a:tr>
            </a:tbl>
          </a:graphicData>
        </a:graphic>
      </p:graphicFrame>
      <p:sp>
        <p:nvSpPr>
          <p:cNvPr id="11" name="Овал 10"/>
          <p:cNvSpPr/>
          <p:nvPr/>
        </p:nvSpPr>
        <p:spPr>
          <a:xfrm>
            <a:off x="500034" y="2214554"/>
            <a:ext cx="428628" cy="57150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smtClean="0">
                <a:solidFill>
                  <a:schemeClr val="tx1"/>
                </a:solidFill>
              </a:rPr>
              <a:t>1</a:t>
            </a:r>
            <a:endParaRPr lang="ru-RU" sz="3200" b="1" dirty="0">
              <a:solidFill>
                <a:schemeClr val="tx1"/>
              </a:solidFill>
            </a:endParaRPr>
          </a:p>
        </p:txBody>
      </p:sp>
      <p:sp>
        <p:nvSpPr>
          <p:cNvPr id="12" name="Овал 11"/>
          <p:cNvSpPr/>
          <p:nvPr/>
        </p:nvSpPr>
        <p:spPr>
          <a:xfrm>
            <a:off x="500034" y="4000504"/>
            <a:ext cx="428628" cy="57150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b="1" dirty="0" smtClean="0">
                <a:solidFill>
                  <a:schemeClr val="tx1"/>
                </a:solidFill>
              </a:rPr>
              <a:t>2</a:t>
            </a:r>
            <a:endParaRPr lang="ru-RU" sz="3200" b="1" dirty="0">
              <a:solidFill>
                <a:schemeClr val="tx1"/>
              </a:solidFill>
            </a:endParaRPr>
          </a:p>
        </p:txBody>
      </p:sp>
      <p:graphicFrame>
        <p:nvGraphicFramePr>
          <p:cNvPr id="10" name="Таблица 9"/>
          <p:cNvGraphicFramePr>
            <a:graphicFrameLocks noGrp="1"/>
          </p:cNvGraphicFramePr>
          <p:nvPr/>
        </p:nvGraphicFramePr>
        <p:xfrm>
          <a:off x="1071538" y="1857364"/>
          <a:ext cx="7500984" cy="1143008"/>
        </p:xfrm>
        <a:graphic>
          <a:graphicData uri="http://schemas.openxmlformats.org/drawingml/2006/table">
            <a:tbl>
              <a:tblPr firstRow="1" bandRow="1">
                <a:tableStyleId>{93296810-A885-4BE3-A3E7-6D5BEEA58F35}</a:tableStyleId>
              </a:tblPr>
              <a:tblGrid>
                <a:gridCol w="625082">
                  <a:extLst>
                    <a:ext uri="{9D8B030D-6E8A-4147-A177-3AD203B41FA5}">
                      <a16:colId xmlns:a16="http://schemas.microsoft.com/office/drawing/2014/main" val="20000"/>
                    </a:ext>
                  </a:extLst>
                </a:gridCol>
                <a:gridCol w="625082">
                  <a:extLst>
                    <a:ext uri="{9D8B030D-6E8A-4147-A177-3AD203B41FA5}">
                      <a16:colId xmlns:a16="http://schemas.microsoft.com/office/drawing/2014/main" val="20001"/>
                    </a:ext>
                  </a:extLst>
                </a:gridCol>
                <a:gridCol w="464346">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482206">
                  <a:extLst>
                    <a:ext uri="{9D8B030D-6E8A-4147-A177-3AD203B41FA5}">
                      <a16:colId xmlns:a16="http://schemas.microsoft.com/office/drawing/2014/main" val="20004"/>
                    </a:ext>
                  </a:extLst>
                </a:gridCol>
                <a:gridCol w="625082">
                  <a:extLst>
                    <a:ext uri="{9D8B030D-6E8A-4147-A177-3AD203B41FA5}">
                      <a16:colId xmlns:a16="http://schemas.microsoft.com/office/drawing/2014/main" val="20005"/>
                    </a:ext>
                  </a:extLst>
                </a:gridCol>
                <a:gridCol w="625082">
                  <a:extLst>
                    <a:ext uri="{9D8B030D-6E8A-4147-A177-3AD203B41FA5}">
                      <a16:colId xmlns:a16="http://schemas.microsoft.com/office/drawing/2014/main" val="20006"/>
                    </a:ext>
                  </a:extLst>
                </a:gridCol>
                <a:gridCol w="553646">
                  <a:extLst>
                    <a:ext uri="{9D8B030D-6E8A-4147-A177-3AD203B41FA5}">
                      <a16:colId xmlns:a16="http://schemas.microsoft.com/office/drawing/2014/main" val="20007"/>
                    </a:ext>
                  </a:extLst>
                </a:gridCol>
                <a:gridCol w="857256">
                  <a:extLst>
                    <a:ext uri="{9D8B030D-6E8A-4147-A177-3AD203B41FA5}">
                      <a16:colId xmlns:a16="http://schemas.microsoft.com/office/drawing/2014/main" val="20008"/>
                    </a:ext>
                  </a:extLst>
                </a:gridCol>
                <a:gridCol w="464344">
                  <a:extLst>
                    <a:ext uri="{9D8B030D-6E8A-4147-A177-3AD203B41FA5}">
                      <a16:colId xmlns:a16="http://schemas.microsoft.com/office/drawing/2014/main" val="20009"/>
                    </a:ext>
                  </a:extLst>
                </a:gridCol>
                <a:gridCol w="625082">
                  <a:extLst>
                    <a:ext uri="{9D8B030D-6E8A-4147-A177-3AD203B41FA5}">
                      <a16:colId xmlns:a16="http://schemas.microsoft.com/office/drawing/2014/main" val="20010"/>
                    </a:ext>
                  </a:extLst>
                </a:gridCol>
                <a:gridCol w="625082">
                  <a:extLst>
                    <a:ext uri="{9D8B030D-6E8A-4147-A177-3AD203B41FA5}">
                      <a16:colId xmlns:a16="http://schemas.microsoft.com/office/drawing/2014/main" val="20011"/>
                    </a:ext>
                  </a:extLst>
                </a:gridCol>
              </a:tblGrid>
              <a:tr h="1143008">
                <a:tc>
                  <a:txBody>
                    <a:bodyPr/>
                    <a:lstStyle/>
                    <a:p>
                      <a:r>
                        <a:rPr lang="en-US" sz="4400" dirty="0" smtClean="0">
                          <a:solidFill>
                            <a:schemeClr val="tx1"/>
                          </a:solidFill>
                        </a:rPr>
                        <a:t>B</a:t>
                      </a:r>
                      <a:endParaRPr lang="ru-RU" sz="4400" dirty="0">
                        <a:solidFill>
                          <a:schemeClr val="tx1"/>
                        </a:solidFill>
                      </a:endParaRPr>
                    </a:p>
                  </a:txBody>
                  <a:tcPr/>
                </a:tc>
                <a:tc>
                  <a:txBody>
                    <a:bodyPr/>
                    <a:lstStyle/>
                    <a:p>
                      <a:r>
                        <a:rPr lang="en-US" sz="4400" dirty="0" smtClean="0">
                          <a:solidFill>
                            <a:schemeClr val="tx1"/>
                          </a:solidFill>
                        </a:rPr>
                        <a:t>U</a:t>
                      </a:r>
                      <a:endParaRPr lang="ru-RU" sz="4400" dirty="0">
                        <a:solidFill>
                          <a:schemeClr val="tx1"/>
                        </a:solidFill>
                      </a:endParaRPr>
                    </a:p>
                  </a:txBody>
                  <a:tcPr/>
                </a:tc>
                <a:tc>
                  <a:txBody>
                    <a:bodyPr/>
                    <a:lstStyle/>
                    <a:p>
                      <a:r>
                        <a:rPr lang="en-US" sz="4400" dirty="0" smtClean="0">
                          <a:solidFill>
                            <a:schemeClr val="tx1"/>
                          </a:solidFill>
                        </a:rPr>
                        <a:t>R</a:t>
                      </a:r>
                      <a:endParaRPr lang="ru-RU" sz="4400" dirty="0">
                        <a:solidFill>
                          <a:schemeClr val="tx1"/>
                        </a:solidFill>
                      </a:endParaRPr>
                    </a:p>
                  </a:txBody>
                  <a:tcPr/>
                </a:tc>
                <a:tc>
                  <a:txBody>
                    <a:bodyPr/>
                    <a:lstStyle/>
                    <a:p>
                      <a:r>
                        <a:rPr lang="en-US" sz="4400" dirty="0" smtClean="0">
                          <a:solidFill>
                            <a:schemeClr val="tx1"/>
                          </a:solidFill>
                        </a:rPr>
                        <a:t>CH</a:t>
                      </a:r>
                      <a:endParaRPr lang="ru-RU" sz="4400" dirty="0">
                        <a:solidFill>
                          <a:schemeClr val="tx1"/>
                        </a:solidFill>
                      </a:endParaRPr>
                    </a:p>
                  </a:txBody>
                  <a:tcPr/>
                </a:tc>
                <a:tc>
                  <a:txBody>
                    <a:bodyPr/>
                    <a:lstStyle/>
                    <a:p>
                      <a:r>
                        <a:rPr lang="en-US" sz="4400" dirty="0" smtClean="0">
                          <a:solidFill>
                            <a:schemeClr val="tx1"/>
                          </a:solidFill>
                        </a:rPr>
                        <a:t>O</a:t>
                      </a:r>
                      <a:endParaRPr lang="ru-RU" sz="4400" dirty="0">
                        <a:solidFill>
                          <a:schemeClr val="tx1"/>
                        </a:solidFill>
                      </a:endParaRPr>
                    </a:p>
                  </a:txBody>
                  <a:tcPr/>
                </a:tc>
                <a:tc>
                  <a:txBody>
                    <a:bodyPr/>
                    <a:lstStyle/>
                    <a:p>
                      <a:r>
                        <a:rPr lang="en-US" sz="4400" dirty="0" smtClean="0">
                          <a:solidFill>
                            <a:schemeClr val="tx1"/>
                          </a:solidFill>
                        </a:rPr>
                        <a:t>Q</a:t>
                      </a:r>
                      <a:endParaRPr lang="ru-RU" sz="4400" dirty="0">
                        <a:solidFill>
                          <a:schemeClr val="tx1"/>
                        </a:solidFill>
                      </a:endParaRPr>
                    </a:p>
                  </a:txBody>
                  <a:tcPr/>
                </a:tc>
                <a:tc>
                  <a:txBody>
                    <a:bodyPr/>
                    <a:lstStyle/>
                    <a:p>
                      <a:r>
                        <a:rPr lang="en-US" sz="4400" dirty="0" smtClean="0">
                          <a:solidFill>
                            <a:schemeClr val="tx1"/>
                          </a:solidFill>
                        </a:rPr>
                        <a:t>D</a:t>
                      </a:r>
                      <a:endParaRPr lang="ru-RU" sz="4400" dirty="0">
                        <a:solidFill>
                          <a:schemeClr val="tx1"/>
                        </a:solidFill>
                      </a:endParaRPr>
                    </a:p>
                  </a:txBody>
                  <a:tcPr/>
                </a:tc>
                <a:tc>
                  <a:txBody>
                    <a:bodyPr/>
                    <a:lstStyle/>
                    <a:p>
                      <a:r>
                        <a:rPr lang="en-US" sz="4400" dirty="0" smtClean="0">
                          <a:solidFill>
                            <a:schemeClr val="tx1"/>
                          </a:solidFill>
                        </a:rPr>
                        <a:t>O</a:t>
                      </a:r>
                      <a:endParaRPr lang="ru-RU" sz="4400" dirty="0">
                        <a:solidFill>
                          <a:schemeClr val="tx1"/>
                        </a:solidFill>
                      </a:endParaRPr>
                    </a:p>
                  </a:txBody>
                  <a:tcPr/>
                </a:tc>
                <a:tc>
                  <a:txBody>
                    <a:bodyPr/>
                    <a:lstStyle/>
                    <a:p>
                      <a:r>
                        <a:rPr lang="en-US" sz="4400" dirty="0" smtClean="0">
                          <a:solidFill>
                            <a:schemeClr val="tx1"/>
                          </a:solidFill>
                        </a:rPr>
                        <a:t>SH</a:t>
                      </a:r>
                      <a:endParaRPr lang="ru-RU" sz="4400" dirty="0">
                        <a:solidFill>
                          <a:schemeClr val="tx1"/>
                        </a:solidFill>
                      </a:endParaRPr>
                    </a:p>
                  </a:txBody>
                  <a:tcPr/>
                </a:tc>
                <a:tc>
                  <a:txBody>
                    <a:bodyPr/>
                    <a:lstStyle/>
                    <a:p>
                      <a:r>
                        <a:rPr lang="en-US" sz="4400" dirty="0" smtClean="0">
                          <a:solidFill>
                            <a:schemeClr val="tx1"/>
                          </a:solidFill>
                        </a:rPr>
                        <a:t>L</a:t>
                      </a:r>
                      <a:endParaRPr lang="ru-RU" sz="4400" dirty="0">
                        <a:solidFill>
                          <a:schemeClr val="tx1"/>
                        </a:solidFill>
                      </a:endParaRPr>
                    </a:p>
                  </a:txBody>
                  <a:tcPr/>
                </a:tc>
                <a:tc>
                  <a:txBody>
                    <a:bodyPr/>
                    <a:lstStyle/>
                    <a:p>
                      <a:r>
                        <a:rPr lang="en-US" sz="4400" dirty="0" smtClean="0">
                          <a:solidFill>
                            <a:schemeClr val="tx1"/>
                          </a:solidFill>
                        </a:rPr>
                        <a:t>A</a:t>
                      </a:r>
                      <a:endParaRPr lang="ru-RU" sz="4400" dirty="0">
                        <a:solidFill>
                          <a:schemeClr val="tx1"/>
                        </a:solidFill>
                      </a:endParaRPr>
                    </a:p>
                  </a:txBody>
                  <a:tcPr/>
                </a:tc>
                <a:tc>
                  <a:txBody>
                    <a:bodyPr/>
                    <a:lstStyle/>
                    <a:p>
                      <a:r>
                        <a:rPr lang="en-US" sz="4400" dirty="0" smtClean="0">
                          <a:solidFill>
                            <a:schemeClr val="tx1"/>
                          </a:solidFill>
                        </a:rPr>
                        <a:t>R</a:t>
                      </a:r>
                      <a:endParaRPr lang="ru-RU" sz="4400" dirty="0">
                        <a:solidFill>
                          <a:schemeClr val="tx1"/>
                        </a:solidFill>
                      </a:endParaRPr>
                    </a:p>
                  </a:txBody>
                  <a:tcPr/>
                </a:tc>
                <a:extLst>
                  <a:ext uri="{0D108BD9-81ED-4DB2-BD59-A6C34878D82A}">
                    <a16:rowId xmlns:a16="http://schemas.microsoft.com/office/drawing/2014/main" val="10000"/>
                  </a:ext>
                </a:extLst>
              </a:tr>
            </a:tbl>
          </a:graphicData>
        </a:graphic>
      </p:graphicFrame>
      <p:sp>
        <p:nvSpPr>
          <p:cNvPr id="13" name="Овал 12"/>
          <p:cNvSpPr/>
          <p:nvPr/>
        </p:nvSpPr>
        <p:spPr>
          <a:xfrm>
            <a:off x="500034" y="5572140"/>
            <a:ext cx="428628" cy="57150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smtClean="0">
                <a:solidFill>
                  <a:schemeClr val="tx1"/>
                </a:solidFill>
              </a:rPr>
              <a:t>3</a:t>
            </a:r>
            <a:endParaRPr lang="ru-RU" sz="3200" b="1" dirty="0">
              <a:solidFill>
                <a:schemeClr val="tx1"/>
              </a:solidFill>
            </a:endParaRPr>
          </a:p>
        </p:txBody>
      </p:sp>
      <p:sp>
        <p:nvSpPr>
          <p:cNvPr id="9" name="Прямоугольник 8"/>
          <p:cNvSpPr/>
          <p:nvPr/>
        </p:nvSpPr>
        <p:spPr>
          <a:xfrm>
            <a:off x="1142976" y="1357298"/>
            <a:ext cx="150019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OLIASI</a:t>
            </a:r>
            <a:endParaRPr lang="uz-Latn-UZ" b="1" dirty="0" smtClean="0">
              <a:latin typeface="Times New Roman" pitchFamily="18" charset="0"/>
              <a:cs typeface="Times New Roman" pitchFamily="18" charset="0"/>
            </a:endParaRPr>
          </a:p>
        </p:txBody>
      </p:sp>
      <p:sp>
        <p:nvSpPr>
          <p:cNvPr id="14" name="Прямоугольник 13"/>
          <p:cNvSpPr/>
          <p:nvPr/>
        </p:nvSpPr>
        <p:spPr>
          <a:xfrm>
            <a:off x="1214414" y="3214686"/>
            <a:ext cx="150019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1- NOMI</a:t>
            </a:r>
            <a:endParaRPr lang="uz-Latn-UZ" b="1" dirty="0" smtClean="0">
              <a:latin typeface="Times New Roman" pitchFamily="18" charset="0"/>
              <a:cs typeface="Times New Roman" pitchFamily="18" charset="0"/>
            </a:endParaRPr>
          </a:p>
        </p:txBody>
      </p:sp>
      <p:sp>
        <p:nvSpPr>
          <p:cNvPr id="15" name="Прямоугольник 14"/>
          <p:cNvSpPr/>
          <p:nvPr/>
        </p:nvSpPr>
        <p:spPr>
          <a:xfrm>
            <a:off x="1214414" y="4929198"/>
            <a:ext cx="150019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2- NOMI</a:t>
            </a:r>
            <a:endParaRPr lang="uz-Latn-UZ"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589342151"/>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endParaRPr lang="en-US" sz="3600" b="1" dirty="0">
              <a:solidFill>
                <a:schemeClr val="bg1"/>
              </a:solidFill>
              <a:latin typeface="Times New Roman" pitchFamily="18" charset="0"/>
              <a:cs typeface="Times New Roman" pitchFamily="18" charset="0"/>
            </a:endParaRPr>
          </a:p>
        </p:txBody>
      </p:sp>
      <p:pic>
        <p:nvPicPr>
          <p:cNvPr id="1026" name="Picture 2" descr="https://upload.wikimedia.org/wikipedia/commons/thumb/0/09/Astragalus_alpinus_LC0319.jpg/800px-Astragalus_alpinus_LC0319.jpg"/>
          <p:cNvPicPr>
            <a:picLocks noChangeAspect="1" noChangeArrowheads="1"/>
          </p:cNvPicPr>
          <p:nvPr/>
        </p:nvPicPr>
        <p:blipFill>
          <a:blip r:embed="rId2"/>
          <a:srcRect/>
          <a:stretch>
            <a:fillRect/>
          </a:stretch>
        </p:blipFill>
        <p:spPr bwMode="auto">
          <a:xfrm>
            <a:off x="214282" y="1142984"/>
            <a:ext cx="8643998" cy="5443558"/>
          </a:xfrm>
          <a:prstGeom prst="rect">
            <a:avLst/>
          </a:prstGeom>
          <a:noFill/>
        </p:spPr>
      </p:pic>
      <p:graphicFrame>
        <p:nvGraphicFramePr>
          <p:cNvPr id="5" name="Таблица 4"/>
          <p:cNvGraphicFramePr>
            <a:graphicFrameLocks noGrp="1"/>
          </p:cNvGraphicFramePr>
          <p:nvPr/>
        </p:nvGraphicFramePr>
        <p:xfrm>
          <a:off x="857254" y="142853"/>
          <a:ext cx="7072368" cy="928693"/>
        </p:xfrm>
        <a:graphic>
          <a:graphicData uri="http://schemas.openxmlformats.org/drawingml/2006/table">
            <a:tbl>
              <a:tblPr firstRow="1" bandRow="1">
                <a:tableStyleId>{F5AB1C69-6EDB-4FF4-983F-18BD219EF322}</a:tableStyleId>
              </a:tblPr>
              <a:tblGrid>
                <a:gridCol w="884046">
                  <a:extLst>
                    <a:ext uri="{9D8B030D-6E8A-4147-A177-3AD203B41FA5}">
                      <a16:colId xmlns:a16="http://schemas.microsoft.com/office/drawing/2014/main" val="20000"/>
                    </a:ext>
                  </a:extLst>
                </a:gridCol>
                <a:gridCol w="884046">
                  <a:extLst>
                    <a:ext uri="{9D8B030D-6E8A-4147-A177-3AD203B41FA5}">
                      <a16:colId xmlns:a16="http://schemas.microsoft.com/office/drawing/2014/main" val="20001"/>
                    </a:ext>
                  </a:extLst>
                </a:gridCol>
                <a:gridCol w="884046">
                  <a:extLst>
                    <a:ext uri="{9D8B030D-6E8A-4147-A177-3AD203B41FA5}">
                      <a16:colId xmlns:a16="http://schemas.microsoft.com/office/drawing/2014/main" val="20002"/>
                    </a:ext>
                  </a:extLst>
                </a:gridCol>
                <a:gridCol w="884046">
                  <a:extLst>
                    <a:ext uri="{9D8B030D-6E8A-4147-A177-3AD203B41FA5}">
                      <a16:colId xmlns:a16="http://schemas.microsoft.com/office/drawing/2014/main" val="20003"/>
                    </a:ext>
                  </a:extLst>
                </a:gridCol>
                <a:gridCol w="884046">
                  <a:extLst>
                    <a:ext uri="{9D8B030D-6E8A-4147-A177-3AD203B41FA5}">
                      <a16:colId xmlns:a16="http://schemas.microsoft.com/office/drawing/2014/main" val="20004"/>
                    </a:ext>
                  </a:extLst>
                </a:gridCol>
                <a:gridCol w="884046">
                  <a:extLst>
                    <a:ext uri="{9D8B030D-6E8A-4147-A177-3AD203B41FA5}">
                      <a16:colId xmlns:a16="http://schemas.microsoft.com/office/drawing/2014/main" val="20005"/>
                    </a:ext>
                  </a:extLst>
                </a:gridCol>
                <a:gridCol w="884046">
                  <a:extLst>
                    <a:ext uri="{9D8B030D-6E8A-4147-A177-3AD203B41FA5}">
                      <a16:colId xmlns:a16="http://schemas.microsoft.com/office/drawing/2014/main" val="20006"/>
                    </a:ext>
                  </a:extLst>
                </a:gridCol>
                <a:gridCol w="884046">
                  <a:extLst>
                    <a:ext uri="{9D8B030D-6E8A-4147-A177-3AD203B41FA5}">
                      <a16:colId xmlns:a16="http://schemas.microsoft.com/office/drawing/2014/main" val="20007"/>
                    </a:ext>
                  </a:extLst>
                </a:gridCol>
              </a:tblGrid>
              <a:tr h="928693">
                <a:tc>
                  <a:txBody>
                    <a:bodyPr/>
                    <a:lstStyle/>
                    <a:p>
                      <a:pPr algn="ctr"/>
                      <a:r>
                        <a:rPr lang="en-US" sz="4400" dirty="0" smtClean="0">
                          <a:solidFill>
                            <a:srgbClr val="C00000"/>
                          </a:solidFill>
                        </a:rPr>
                        <a:t>A</a:t>
                      </a:r>
                      <a:endParaRPr lang="ru-RU" sz="4400" dirty="0">
                        <a:solidFill>
                          <a:srgbClr val="C00000"/>
                        </a:solidFill>
                      </a:endParaRPr>
                    </a:p>
                  </a:txBody>
                  <a:tcPr/>
                </a:tc>
                <a:tc>
                  <a:txBody>
                    <a:bodyPr/>
                    <a:lstStyle/>
                    <a:p>
                      <a:pPr algn="ctr"/>
                      <a:r>
                        <a:rPr lang="en-US" sz="4400" dirty="0" smtClean="0">
                          <a:solidFill>
                            <a:srgbClr val="C00000"/>
                          </a:solidFill>
                        </a:rPr>
                        <a:t>S</a:t>
                      </a:r>
                      <a:endParaRPr lang="ru-RU" sz="4400" dirty="0">
                        <a:solidFill>
                          <a:srgbClr val="C00000"/>
                        </a:solidFill>
                      </a:endParaRPr>
                    </a:p>
                  </a:txBody>
                  <a:tcPr/>
                </a:tc>
                <a:tc>
                  <a:txBody>
                    <a:bodyPr/>
                    <a:lstStyle/>
                    <a:p>
                      <a:pPr algn="ctr"/>
                      <a:r>
                        <a:rPr lang="en-US" sz="4400" dirty="0" smtClean="0">
                          <a:solidFill>
                            <a:srgbClr val="C00000"/>
                          </a:solidFill>
                        </a:rPr>
                        <a:t>T</a:t>
                      </a:r>
                      <a:endParaRPr lang="ru-RU" sz="4400" dirty="0">
                        <a:solidFill>
                          <a:srgbClr val="C00000"/>
                        </a:solidFill>
                      </a:endParaRPr>
                    </a:p>
                  </a:txBody>
                  <a:tcPr/>
                </a:tc>
                <a:tc>
                  <a:txBody>
                    <a:bodyPr/>
                    <a:lstStyle/>
                    <a:p>
                      <a:pPr algn="ctr"/>
                      <a:r>
                        <a:rPr lang="en-US" sz="4400" dirty="0" smtClean="0">
                          <a:solidFill>
                            <a:srgbClr val="C00000"/>
                          </a:solidFill>
                        </a:rPr>
                        <a:t>R</a:t>
                      </a:r>
                      <a:endParaRPr lang="ru-RU" sz="4400" dirty="0">
                        <a:solidFill>
                          <a:srgbClr val="C00000"/>
                        </a:solidFill>
                      </a:endParaRPr>
                    </a:p>
                  </a:txBody>
                  <a:tcPr/>
                </a:tc>
                <a:tc>
                  <a:txBody>
                    <a:bodyPr/>
                    <a:lstStyle/>
                    <a:p>
                      <a:pPr algn="ctr"/>
                      <a:r>
                        <a:rPr lang="en-US" sz="4400" dirty="0" smtClean="0">
                          <a:solidFill>
                            <a:srgbClr val="C00000"/>
                          </a:solidFill>
                        </a:rPr>
                        <a:t>A</a:t>
                      </a:r>
                      <a:endParaRPr lang="ru-RU" sz="4400" dirty="0">
                        <a:solidFill>
                          <a:srgbClr val="C00000"/>
                        </a:solidFill>
                      </a:endParaRPr>
                    </a:p>
                  </a:txBody>
                  <a:tcPr/>
                </a:tc>
                <a:tc>
                  <a:txBody>
                    <a:bodyPr/>
                    <a:lstStyle/>
                    <a:p>
                      <a:pPr algn="ctr"/>
                      <a:r>
                        <a:rPr lang="en-US" sz="4400" dirty="0" smtClean="0">
                          <a:solidFill>
                            <a:srgbClr val="C00000"/>
                          </a:solidFill>
                        </a:rPr>
                        <a:t>G</a:t>
                      </a:r>
                      <a:endParaRPr lang="ru-RU" sz="4400" dirty="0">
                        <a:solidFill>
                          <a:srgbClr val="C00000"/>
                        </a:solidFill>
                      </a:endParaRPr>
                    </a:p>
                  </a:txBody>
                  <a:tcPr/>
                </a:tc>
                <a:tc>
                  <a:txBody>
                    <a:bodyPr/>
                    <a:lstStyle/>
                    <a:p>
                      <a:pPr algn="ctr"/>
                      <a:r>
                        <a:rPr lang="en-US" sz="4400" dirty="0" smtClean="0">
                          <a:solidFill>
                            <a:srgbClr val="C00000"/>
                          </a:solidFill>
                        </a:rPr>
                        <a:t>A</a:t>
                      </a:r>
                      <a:endParaRPr lang="ru-RU" sz="4400" dirty="0">
                        <a:solidFill>
                          <a:srgbClr val="C00000"/>
                        </a:solidFill>
                      </a:endParaRPr>
                    </a:p>
                  </a:txBody>
                  <a:tcPr/>
                </a:tc>
                <a:tc>
                  <a:txBody>
                    <a:bodyPr/>
                    <a:lstStyle/>
                    <a:p>
                      <a:pPr algn="ctr"/>
                      <a:r>
                        <a:rPr lang="en-US" sz="4400" dirty="0" smtClean="0">
                          <a:solidFill>
                            <a:srgbClr val="C00000"/>
                          </a:solidFill>
                        </a:rPr>
                        <a:t>L</a:t>
                      </a:r>
                      <a:endParaRPr lang="ru-RU" sz="4400" dirty="0">
                        <a:solidFill>
                          <a:srgbClr val="C00000"/>
                        </a:solidFill>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098918"/>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49"/>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4000" b="1" dirty="0" smtClean="0">
                <a:solidFill>
                  <a:schemeClr val="bg1"/>
                </a:solidFill>
                <a:latin typeface="Times New Roman" pitchFamily="18" charset="0"/>
                <a:cs typeface="Times New Roman" pitchFamily="18" charset="0"/>
              </a:rPr>
              <a:t> </a:t>
            </a:r>
            <a:r>
              <a:rPr lang="en-US" sz="4800" b="1" dirty="0" err="1" smtClean="0">
                <a:solidFill>
                  <a:schemeClr val="bg1"/>
                </a:solidFill>
                <a:latin typeface="Times New Roman" pitchFamily="18" charset="0"/>
                <a:cs typeface="Times New Roman" pitchFamily="18" charset="0"/>
              </a:rPr>
              <a:t>Kvest</a:t>
            </a:r>
            <a:r>
              <a:rPr lang="en-US" sz="4800" b="1" dirty="0" smtClean="0">
                <a:solidFill>
                  <a:schemeClr val="bg1"/>
                </a:solidFill>
                <a:latin typeface="Times New Roman" pitchFamily="18" charset="0"/>
                <a:cs typeface="Times New Roman" pitchFamily="18" charset="0"/>
              </a:rPr>
              <a:t> </a:t>
            </a:r>
            <a:r>
              <a:rPr lang="en-US" sz="4800" b="1" dirty="0" err="1" smtClean="0">
                <a:solidFill>
                  <a:schemeClr val="bg1"/>
                </a:solidFill>
                <a:latin typeface="Times New Roman" pitchFamily="18" charset="0"/>
                <a:cs typeface="Times New Roman" pitchFamily="18" charset="0"/>
              </a:rPr>
              <a:t>texnologiyasi</a:t>
            </a:r>
            <a:r>
              <a:rPr lang="en-US" sz="4800" b="1" dirty="0" smtClean="0">
                <a:solidFill>
                  <a:schemeClr val="bg1"/>
                </a:solidFill>
                <a:latin typeface="Times New Roman" pitchFamily="18" charset="0"/>
                <a:cs typeface="Times New Roman" pitchFamily="18" charset="0"/>
              </a:rPr>
              <a:t> </a:t>
            </a:r>
            <a:r>
              <a:rPr lang="en-US" sz="4800" b="1" dirty="0" err="1" smtClean="0">
                <a:solidFill>
                  <a:schemeClr val="bg1"/>
                </a:solidFill>
                <a:latin typeface="Times New Roman" pitchFamily="18" charset="0"/>
                <a:cs typeface="Times New Roman" pitchFamily="18" charset="0"/>
              </a:rPr>
              <a:t>yakuni</a:t>
            </a:r>
            <a:endParaRPr lang="en-US" sz="4800" b="1" dirty="0">
              <a:solidFill>
                <a:schemeClr val="bg1"/>
              </a:solidFill>
              <a:latin typeface="Times New Roman" pitchFamily="18" charset="0"/>
              <a:cs typeface="Times New Roman" pitchFamily="18" charset="0"/>
            </a:endParaRPr>
          </a:p>
        </p:txBody>
      </p:sp>
      <p:sp>
        <p:nvSpPr>
          <p:cNvPr id="9" name="TextBox 8"/>
          <p:cNvSpPr txBox="1"/>
          <p:nvPr/>
        </p:nvSpPr>
        <p:spPr>
          <a:xfrm>
            <a:off x="357158" y="1571612"/>
            <a:ext cx="857256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err="1" smtClean="0">
                <a:latin typeface="Times New Roman" pitchFamily="18" charset="0"/>
                <a:cs typeface="Times New Roman" pitchFamily="18" charset="0"/>
              </a:rPr>
              <a:t>Talabalar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topshiriqlarni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bajarib</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bo‘lishganlaridan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keyin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sayohatlari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yakuniga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yetadi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ular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orqaga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to‘siqlarsiz</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qaytishadi</a:t>
            </a:r>
            <a:r>
              <a:rPr lang="en-US" sz="2400" b="1"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endParaRPr lang="ru-RU" sz="2400" b="1" dirty="0">
              <a:latin typeface="Times New Roman" pitchFamily="18" charset="0"/>
              <a:cs typeface="Times New Roman" pitchFamily="18" charset="0"/>
            </a:endParaRPr>
          </a:p>
        </p:txBody>
      </p:sp>
      <p:sp>
        <p:nvSpPr>
          <p:cNvPr id="5" name="TextBox 4"/>
          <p:cNvSpPr txBox="1"/>
          <p:nvPr/>
        </p:nvSpPr>
        <p:spPr>
          <a:xfrm>
            <a:off x="357158" y="3571876"/>
            <a:ext cx="857256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400" b="1" dirty="0" err="1" smtClean="0">
                <a:latin typeface="Times New Roman" pitchFamily="18" charset="0"/>
                <a:cs typeface="Times New Roman" pitchFamily="18" charset="0"/>
              </a:rPr>
              <a:t>Talabalar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topshiriqlarni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bajarishlari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davomida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biologiyadan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olgan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bilimlarini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sayohatda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duch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kelgan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vaziyatlarda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qo‘llab</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to‘siqlardan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o‘tib</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kelishadi</a:t>
            </a:r>
            <a:r>
              <a:rPr lang="en-US" sz="2400" b="1" dirty="0" smtClean="0">
                <a:latin typeface="Times New Roman" pitchFamily="18" charset="0"/>
                <a:cs typeface="Times New Roman" pitchFamily="18" charset="0"/>
              </a:rPr>
              <a:t>.</a:t>
            </a:r>
          </a:p>
          <a:p>
            <a:pPr algn="ctr"/>
            <a:r>
              <a:rPr lang="en-US" sz="2400" b="1" dirty="0" smtClean="0">
                <a:latin typeface="Times New Roman" pitchFamily="18" charset="0"/>
                <a:cs typeface="Times New Roman" pitchFamily="18" charset="0"/>
              </a:rPr>
              <a:t>Bu </a:t>
            </a:r>
            <a:r>
              <a:rPr lang="en-US" sz="2400" b="1" dirty="0" err="1" smtClean="0">
                <a:latin typeface="Times New Roman" pitchFamily="18" charset="0"/>
                <a:cs typeface="Times New Roman" pitchFamily="18" charset="0"/>
              </a:rPr>
              <a:t>bilan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ulardagi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kompetensiyalar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yanada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rivojlanadi</a:t>
            </a:r>
            <a:r>
              <a:rPr lang="en-US"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48243396"/>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0" y="1196752"/>
            <a:ext cx="6286500" cy="4104456"/>
          </a:xfrm>
          <a:prstGeom prst="rect">
            <a:avLst/>
          </a:prstGeom>
        </p:spPr>
        <p:txBody>
          <a:bodyPr lIns="68580" tIns="34290" rIns="68580" bIns="34290">
            <a:normAutofit lnSpcReduction="10000"/>
          </a:bodyPr>
          <a:lstStyle/>
          <a:p>
            <a:pPr algn="just"/>
            <a:r>
              <a:rPr lang="uz-Cyrl-UZ" sz="2000" dirty="0" smtClean="0"/>
              <a:t>Pеdаgоgik tехnоlоgiya аtаmаsigа shu muаmmо bo‘yichа izlаngаn hаr bir  оlim o‘z nuqtаi nаzаridаn kеlib chiqqаn hоldа tа’rif bеrgаn. Hаli bu tushunchаgа to‘liq vа yagоnа tа’rif qаbul qilinmаgаn. Ushbu tа’riflаrning ichidа eng mаqsаdgа muvоfig‘i YUNЕSKО tоmоnidаn bеrilgаn tа’rif sаnаlаdi.</a:t>
            </a:r>
            <a:endParaRPr lang="ru-RU" sz="2000" i="1" u="sng" dirty="0" smtClean="0"/>
          </a:p>
          <a:p>
            <a:pPr algn="just"/>
            <a:r>
              <a:rPr lang="uz-Cyrl-UZ" sz="2000" i="1" dirty="0" smtClean="0"/>
              <a:t>Pеdаgоgik tехnоlоgiya </a:t>
            </a:r>
            <a:r>
              <a:rPr lang="uz-Cyrl-UZ" sz="2000" dirty="0" smtClean="0"/>
              <a:t>– o‘qitish shаkllаrini оptimаllаshtirish mаqsаdidа o‘qitish vа bilimlаrni o‘zlаshtirish jаrаyonidа insоn sаlоhiyati vа tехnik</a:t>
            </a:r>
            <a:r>
              <a:rPr lang="en-US" sz="2000" dirty="0" smtClean="0"/>
              <a:t> </a:t>
            </a:r>
            <a:r>
              <a:rPr lang="uz-Cyrl-UZ" sz="2000" dirty="0" smtClean="0"/>
              <a:t>rеsurslаrni qo‘llаsh, ulаrning o‘zаrо tа’sirini аniqlаshgа imkоn bеrаdigаn tizimli mеtоdlаr mаjmuаsidir.</a:t>
            </a:r>
            <a:endParaRPr lang="ru-RU" sz="2000" i="1" u="sng" dirty="0" smtClean="0"/>
          </a:p>
          <a:p>
            <a:endParaRPr lang="ru-RU" sz="2400" dirty="0"/>
          </a:p>
        </p:txBody>
      </p:sp>
      <p:sp>
        <p:nvSpPr>
          <p:cNvPr id="5" name="Прямоугольник 4"/>
          <p:cNvSpPr/>
          <p:nvPr/>
        </p:nvSpPr>
        <p:spPr>
          <a:xfrm>
            <a:off x="838201" y="342902"/>
            <a:ext cx="7924799"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uz-Cyrl-UZ" sz="3600" b="1" dirty="0" smtClean="0">
                <a:solidFill>
                  <a:schemeClr val="bg1"/>
                </a:solidFill>
              </a:rPr>
              <a:t> </a:t>
            </a:r>
            <a:r>
              <a:rPr lang="en-US" sz="3600" b="1" dirty="0" smtClean="0">
                <a:solidFill>
                  <a:srgbClr val="C00000"/>
                </a:solidFill>
              </a:rPr>
              <a:t>PEDAGOGIK TEXNOLOGIYA</a:t>
            </a:r>
            <a:endParaRPr lang="ru-RU" sz="3600" dirty="0">
              <a:solidFill>
                <a:srgbClr val="C00000"/>
              </a:solidFill>
            </a:endParaRPr>
          </a:p>
        </p:txBody>
      </p:sp>
      <p:pic>
        <p:nvPicPr>
          <p:cNvPr id="40962" name="Picture 2" descr="Первая республиканская научно-практическая конференция Erasmus+по Кредитной  мобильности и сборник статей - Национальный офис Erasmus+ в Узбекистане"/>
          <p:cNvPicPr>
            <a:picLocks noChangeAspect="1" noChangeArrowheads="1"/>
          </p:cNvPicPr>
          <p:nvPr/>
        </p:nvPicPr>
        <p:blipFill>
          <a:blip r:embed="rId2"/>
          <a:srcRect/>
          <a:stretch>
            <a:fillRect/>
          </a:stretch>
        </p:blipFill>
        <p:spPr bwMode="auto">
          <a:xfrm>
            <a:off x="6156176" y="1320800"/>
            <a:ext cx="2835157" cy="4876800"/>
          </a:xfrm>
          <a:prstGeom prst="rect">
            <a:avLst/>
          </a:prstGeom>
          <a:noFill/>
        </p:spPr>
      </p:pic>
    </p:spTree>
    <p:extLst>
      <p:ext uri="{BB962C8B-B14F-4D97-AF65-F5344CB8AC3E}">
        <p14:creationId xmlns:p14="http://schemas.microsoft.com/office/powerpoint/2010/main" val="4044338230"/>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Прямоугольник 2"/>
          <p:cNvSpPr/>
          <p:nvPr/>
        </p:nvSpPr>
        <p:spPr>
          <a:xfrm>
            <a:off x="1187624" y="4437112"/>
            <a:ext cx="6670524" cy="1569660"/>
          </a:xfrm>
          <a:prstGeom prst="rect">
            <a:avLst/>
          </a:prstGeom>
          <a:effectLst>
            <a:outerShdw blurRad="50800" dist="50800" dir="5400000" algn="ctr" rotWithShape="0">
              <a:srgbClr val="000000">
                <a:alpha val="88000"/>
              </a:srgbClr>
            </a:outerShdw>
          </a:effectLst>
        </p:spPr>
        <p:txBody>
          <a:bodyPr wrap="square">
            <a:spAutoFit/>
          </a:bodyPr>
          <a:lstStyle/>
          <a:p>
            <a:pPr algn="ctr"/>
            <a:r>
              <a:rPr lang="en-US" sz="4800" b="1" dirty="0" smtClean="0">
                <a:solidFill>
                  <a:srgbClr val="FFC000"/>
                </a:solidFill>
                <a:latin typeface="Times New Roman" pitchFamily="18" charset="0"/>
                <a:cs typeface="Times New Roman" pitchFamily="18" charset="0"/>
              </a:rPr>
              <a:t>E‘TIBORINGIZ UCHUN RAHMAT</a:t>
            </a:r>
            <a:endParaRPr lang="ru-RU" sz="4800" b="1" dirty="0">
              <a:solidFill>
                <a:srgbClr val="FFC000"/>
              </a:solidFill>
              <a:latin typeface="Times New Roman" pitchFamily="18" charset="0"/>
              <a:cs typeface="Times New Roman" pitchFamily="18" charset="0"/>
            </a:endParaRPr>
          </a:p>
        </p:txBody>
      </p:sp>
      <p:sp>
        <p:nvSpPr>
          <p:cNvPr id="5" name="object 2">
            <a:extLst>
              <a:ext uri="{FF2B5EF4-FFF2-40B4-BE49-F238E27FC236}">
                <a16:creationId xmlns:a16="http://schemas.microsoft.com/office/drawing/2014/main" id="{EE80F0AA-4DF1-4DBF-9AA2-5439157D8912}"/>
              </a:ext>
            </a:extLst>
          </p:cNvPr>
          <p:cNvSpPr/>
          <p:nvPr/>
        </p:nvSpPr>
        <p:spPr>
          <a:xfrm>
            <a:off x="0" y="1"/>
            <a:ext cx="9131586" cy="1124743"/>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endParaRPr lang="ru-RU" sz="3600" dirty="0">
              <a:solidFill>
                <a:schemeClr val="bg1"/>
              </a:solidFill>
            </a:endParaRPr>
          </a:p>
        </p:txBody>
      </p:sp>
      <p:pic>
        <p:nvPicPr>
          <p:cNvPr id="4098" name="Picture 2" descr="Dizayner qog'ozdan realistik qushlar yaratmoqda (foto)"/>
          <p:cNvPicPr>
            <a:picLocks noChangeAspect="1" noChangeArrowheads="1"/>
          </p:cNvPicPr>
          <p:nvPr/>
        </p:nvPicPr>
        <p:blipFill>
          <a:blip r:embed="rId2"/>
          <a:srcRect/>
          <a:stretch>
            <a:fillRect/>
          </a:stretch>
        </p:blipFill>
        <p:spPr bwMode="auto">
          <a:xfrm>
            <a:off x="2071670" y="1214422"/>
            <a:ext cx="4500594" cy="2928958"/>
          </a:xfrm>
          <a:prstGeom prst="rect">
            <a:avLst/>
          </a:prstGeom>
          <a:noFill/>
        </p:spPr>
      </p:pic>
    </p:spTree>
    <p:extLst>
      <p:ext uri="{BB962C8B-B14F-4D97-AF65-F5344CB8AC3E}">
        <p14:creationId xmlns:p14="http://schemas.microsoft.com/office/powerpoint/2010/main" val="93463300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Grp="1" noChangeArrowheads="1"/>
          </p:cNvSpPr>
          <p:nvPr>
            <p:ph type="sldNum" sz="quarter" idx="12"/>
          </p:nvPr>
        </p:nvSpPr>
        <p:spPr/>
        <p:txBody>
          <a:bodyPr/>
          <a:lstStyle/>
          <a:p>
            <a:pPr>
              <a:defRPr/>
            </a:pPr>
            <a:fld id="{7133B931-EB9E-431C-B192-945984CE3AF4}" type="slidenum">
              <a:rPr lang="ru-RU" smtClean="0"/>
              <a:pPr>
                <a:defRPr/>
              </a:pPr>
              <a:t>4</a:t>
            </a:fld>
            <a:endParaRPr lang="ru-RU" smtClean="0"/>
          </a:p>
        </p:txBody>
      </p:sp>
      <p:sp>
        <p:nvSpPr>
          <p:cNvPr id="4099" name="Rectangle 3"/>
          <p:cNvSpPr>
            <a:spLocks noGrp="1" noChangeArrowheads="1"/>
          </p:cNvSpPr>
          <p:nvPr>
            <p:ph type="subTitle" idx="1"/>
          </p:nvPr>
        </p:nvSpPr>
        <p:spPr>
          <a:xfrm>
            <a:off x="206375" y="4014788"/>
            <a:ext cx="8610600" cy="3068637"/>
          </a:xfrm>
        </p:spPr>
        <p:txBody>
          <a:bodyPr/>
          <a:lstStyle/>
          <a:p>
            <a:pPr algn="just"/>
            <a:r>
              <a:rPr lang="uz-Latn-UZ" dirty="0" smtClean="0"/>
              <a:t>Ilg’or texnologiyalarning bosh maqsadi – tashlandiq va foydasiz narsalardan foydali narsalarni ishlab chiqish usullarini izlab topishdir.</a:t>
            </a:r>
            <a:endParaRPr lang="ru-RU" dirty="0" smtClean="0"/>
          </a:p>
          <a:p>
            <a:r>
              <a:rPr kumimoji="0" lang="uz-Latn-UZ" i="1" dirty="0" smtClean="0">
                <a:ea typeface="Times New Roman" pitchFamily="18" charset="0"/>
                <a:cs typeface="Arial" charset="0"/>
              </a:rPr>
              <a:t>                                       </a:t>
            </a:r>
            <a:r>
              <a:rPr kumimoji="0" lang="uz-Cyrl-UZ" i="1" dirty="0" smtClean="0">
                <a:solidFill>
                  <a:srgbClr val="00FF00"/>
                </a:solidFill>
                <a:ea typeface="Times New Roman" pitchFamily="18" charset="0"/>
                <a:cs typeface="Arial" charset="0"/>
              </a:rPr>
              <a:t>Д.И.Менделеев</a:t>
            </a:r>
            <a:endParaRPr kumimoji="0" lang="nl-NL" i="1" dirty="0" smtClean="0">
              <a:solidFill>
                <a:srgbClr val="00FF00"/>
              </a:solidFill>
              <a:latin typeface="Arial Black" pitchFamily="34" charset="0"/>
            </a:endParaRPr>
          </a:p>
        </p:txBody>
      </p:sp>
      <p:sp>
        <p:nvSpPr>
          <p:cNvPr id="4100" name="WordArt 6"/>
          <p:cNvSpPr>
            <a:spLocks noChangeArrowheads="1" noChangeShapeType="1" noTextEdit="1"/>
          </p:cNvSpPr>
          <p:nvPr/>
        </p:nvSpPr>
        <p:spPr bwMode="auto">
          <a:xfrm>
            <a:off x="522288" y="2349500"/>
            <a:ext cx="4427537" cy="998538"/>
          </a:xfrm>
          <a:prstGeom prst="rect">
            <a:avLst/>
          </a:prstGeom>
        </p:spPr>
        <p:txBody>
          <a:bodyPr wrap="none" fromWordArt="1">
            <a:prstTxWarp prst="textPlain">
              <a:avLst>
                <a:gd name="adj" fmla="val 50000"/>
              </a:avLst>
            </a:prstTxWarp>
          </a:bodyPr>
          <a:lstStyle/>
          <a:p>
            <a:pPr algn="ctr"/>
            <a:endParaRPr lang="ru-RU" sz="3600" b="1" i="1" kern="10">
              <a:ln w="22225">
                <a:solidFill>
                  <a:srgbClr val="000000"/>
                </a:solidFill>
                <a:round/>
                <a:headEnd/>
                <a:tailEnd/>
              </a:ln>
              <a:solidFill>
                <a:srgbClr val="993366"/>
              </a:solidFill>
              <a:effectLst>
                <a:outerShdw dist="35921" dir="2700000" algn="ctr" rotWithShape="0">
                  <a:srgbClr val="808080">
                    <a:alpha val="79999"/>
                  </a:srgbClr>
                </a:outerShdw>
              </a:effectLst>
              <a:latin typeface="Arial"/>
              <a:cs typeface="Arial"/>
            </a:endParaRPr>
          </a:p>
        </p:txBody>
      </p:sp>
      <p:sp>
        <p:nvSpPr>
          <p:cNvPr id="4101" name="Rectangle 2"/>
          <p:cNvSpPr>
            <a:spLocks noChangeArrowheads="1"/>
          </p:cNvSpPr>
          <p:nvPr/>
        </p:nvSpPr>
        <p:spPr bwMode="auto">
          <a:xfrm>
            <a:off x="0" y="0"/>
            <a:ext cx="234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uz-Cyrl-UZ" sz="1400" b="1">
                <a:latin typeface="Arial" charset="0"/>
                <a:cs typeface="Times New Roman" pitchFamily="18" charset="0"/>
              </a:rPr>
              <a:t> </a:t>
            </a:r>
            <a:endParaRPr lang="ru-RU" sz="800">
              <a:latin typeface="Arial" charset="0"/>
              <a:cs typeface="Times New Roman" pitchFamily="18" charset="0"/>
            </a:endParaRPr>
          </a:p>
          <a:p>
            <a:pPr eaLnBrk="0" hangingPunct="0"/>
            <a:endParaRPr lang="ru-RU" sz="1800">
              <a:latin typeface="Arial" charset="0"/>
              <a:cs typeface="Times New Roman" pitchFamily="18" charset="0"/>
            </a:endParaRPr>
          </a:p>
        </p:txBody>
      </p:sp>
      <p:pic>
        <p:nvPicPr>
          <p:cNvPr id="4102" name="Picture 1" descr="12633867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4150"/>
            <a:ext cx="31242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3"/>
          <p:cNvSpPr>
            <a:spLocks noChangeArrowheads="1"/>
          </p:cNvSpPr>
          <p:nvPr/>
        </p:nvSpPr>
        <p:spPr bwMode="auto">
          <a:xfrm>
            <a:off x="0" y="457200"/>
            <a:ext cx="2868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ru-RU" sz="1400" b="1">
                <a:latin typeface="Arial" charset="0"/>
                <a:cs typeface="Times New Roman" pitchFamily="18" charset="0"/>
              </a:rPr>
              <a:t>                                                      </a:t>
            </a:r>
            <a:endParaRPr lang="ru-RU" sz="800">
              <a:latin typeface="Arial" charset="0"/>
              <a:cs typeface="Times New Roman" pitchFamily="18" charset="0"/>
            </a:endParaRPr>
          </a:p>
          <a:p>
            <a:pPr eaLnBrk="0" hangingPunct="0"/>
            <a:endParaRPr lang="ru-RU" sz="1800">
              <a:latin typeface="Arial" charset="0"/>
              <a:cs typeface="Times New Roman" pitchFamily="18" charset="0"/>
            </a:endParaRPr>
          </a:p>
        </p:txBody>
      </p:sp>
    </p:spTree>
    <p:extLst>
      <p:ext uri="{BB962C8B-B14F-4D97-AF65-F5344CB8AC3E}">
        <p14:creationId xmlns:p14="http://schemas.microsoft.com/office/powerpoint/2010/main" val="2832921732"/>
      </p:ext>
    </p:extLst>
  </p:cSld>
  <p:clrMapOvr>
    <a:masterClrMapping/>
  </p:clrMapOvr>
  <p:transition advTm="360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1764" y="243109"/>
            <a:ext cx="6683765" cy="809627"/>
          </a:xfrm>
        </p:spPr>
        <p:style>
          <a:lnRef idx="2">
            <a:schemeClr val="accent2"/>
          </a:lnRef>
          <a:fillRef idx="1">
            <a:schemeClr val="lt1"/>
          </a:fillRef>
          <a:effectRef idx="0">
            <a:schemeClr val="accent2"/>
          </a:effectRef>
          <a:fontRef idx="minor">
            <a:schemeClr val="dk1"/>
          </a:fontRef>
        </p:style>
        <p:txBody>
          <a:bodyPr>
            <a:noAutofit/>
          </a:bodyPr>
          <a:lstStyle/>
          <a:p>
            <a:pPr algn="ctr"/>
            <a:r>
              <a:rPr lang="en-US" sz="3600" dirty="0" smtClean="0"/>
              <a:t>KREATIVLIK</a:t>
            </a:r>
            <a:r>
              <a:rPr lang="ru-RU" sz="3600" dirty="0" smtClean="0"/>
              <a:t/>
            </a:r>
            <a:br>
              <a:rPr lang="ru-RU" sz="3600" dirty="0" smtClean="0"/>
            </a:br>
            <a:endParaRPr lang="en-US" sz="3600" dirty="0"/>
          </a:p>
        </p:txBody>
      </p:sp>
      <p:sp>
        <p:nvSpPr>
          <p:cNvPr id="4" name="Содержимое 2"/>
          <p:cNvSpPr>
            <a:spLocks noGrp="1"/>
          </p:cNvSpPr>
          <p:nvPr>
            <p:ph sz="quarter" idx="13"/>
          </p:nvPr>
        </p:nvSpPr>
        <p:spPr>
          <a:xfrm>
            <a:off x="304801" y="1358900"/>
            <a:ext cx="5059287" cy="4230340"/>
          </a:xfrm>
          <a:prstGeom prst="rect">
            <a:avLst/>
          </a:prstGeom>
        </p:spPr>
        <p:txBody>
          <a:bodyPr>
            <a:noAutofit/>
          </a:bodyPr>
          <a:lstStyle/>
          <a:p>
            <a:pPr algn="just"/>
            <a:r>
              <a:rPr lang="en-US" sz="2400" dirty="0" err="1" smtClean="0">
                <a:solidFill>
                  <a:schemeClr val="tx1"/>
                </a:solidFill>
              </a:rPr>
              <a:t>Kreativlik</a:t>
            </a:r>
            <a:r>
              <a:rPr lang="en-US" sz="2400" dirty="0" smtClean="0">
                <a:solidFill>
                  <a:schemeClr val="tx1"/>
                </a:solidFill>
              </a:rPr>
              <a:t>-</a:t>
            </a:r>
            <a:r>
              <a:rPr lang="ru-RU" sz="2400" dirty="0" smtClean="0">
                <a:solidFill>
                  <a:schemeClr val="tx1"/>
                </a:solidFill>
              </a:rPr>
              <a:t> ( </a:t>
            </a:r>
            <a:r>
              <a:rPr lang="ru-RU" sz="2400" dirty="0" err="1" smtClean="0">
                <a:solidFill>
                  <a:schemeClr val="tx1"/>
                </a:solidFill>
              </a:rPr>
              <a:t>инг</a:t>
            </a:r>
            <a:r>
              <a:rPr lang="ru-RU" sz="2400" dirty="0" smtClean="0">
                <a:solidFill>
                  <a:schemeClr val="tx1"/>
                </a:solidFill>
              </a:rPr>
              <a:t>. “</a:t>
            </a:r>
            <a:r>
              <a:rPr lang="ru-RU" sz="2400" dirty="0" err="1" smtClean="0">
                <a:solidFill>
                  <a:schemeClr val="tx1"/>
                </a:solidFill>
              </a:rPr>
              <a:t>create</a:t>
            </a:r>
            <a:r>
              <a:rPr lang="ru-RU" sz="2400" dirty="0" smtClean="0">
                <a:solidFill>
                  <a:schemeClr val="tx1"/>
                </a:solidFill>
              </a:rPr>
              <a:t> ” – </a:t>
            </a:r>
            <a:r>
              <a:rPr lang="en-US" sz="2400" dirty="0" err="1" smtClean="0">
                <a:solidFill>
                  <a:schemeClr val="tx1"/>
                </a:solidFill>
              </a:rPr>
              <a:t>yaratish</a:t>
            </a:r>
            <a:r>
              <a:rPr lang="ru-RU" sz="2400" dirty="0" smtClean="0">
                <a:solidFill>
                  <a:schemeClr val="tx1"/>
                </a:solidFill>
              </a:rPr>
              <a:t>, “</a:t>
            </a:r>
            <a:r>
              <a:rPr lang="ru-RU" sz="2400" dirty="0" err="1" smtClean="0">
                <a:solidFill>
                  <a:schemeClr val="tx1"/>
                </a:solidFill>
              </a:rPr>
              <a:t>creative</a:t>
            </a:r>
            <a:r>
              <a:rPr lang="ru-RU" sz="2400" dirty="0" smtClean="0">
                <a:solidFill>
                  <a:schemeClr val="tx1"/>
                </a:solidFill>
              </a:rPr>
              <a:t>” – </a:t>
            </a:r>
            <a:r>
              <a:rPr lang="en-US" sz="2400" dirty="0" err="1" smtClean="0">
                <a:solidFill>
                  <a:schemeClr val="tx1"/>
                </a:solidFill>
              </a:rPr>
              <a:t>yaratuvchi</a:t>
            </a:r>
            <a:r>
              <a:rPr lang="ru-RU" sz="2400" dirty="0" smtClean="0">
                <a:solidFill>
                  <a:schemeClr val="tx1"/>
                </a:solidFill>
              </a:rPr>
              <a:t>, </a:t>
            </a:r>
            <a:r>
              <a:rPr lang="en-US" sz="2400" dirty="0" err="1" smtClean="0">
                <a:solidFill>
                  <a:schemeClr val="tx1"/>
                </a:solidFill>
              </a:rPr>
              <a:t>ijodkor</a:t>
            </a:r>
            <a:r>
              <a:rPr lang="ru-RU" sz="2400" dirty="0" smtClean="0">
                <a:solidFill>
                  <a:schemeClr val="tx1"/>
                </a:solidFill>
              </a:rPr>
              <a:t>) – </a:t>
            </a:r>
            <a:r>
              <a:rPr lang="en-US" sz="2400" dirty="0" err="1" smtClean="0">
                <a:solidFill>
                  <a:schemeClr val="tx1"/>
                </a:solidFill>
              </a:rPr>
              <a:t>ma‘nosini</a:t>
            </a:r>
            <a:r>
              <a:rPr lang="en-US" sz="2400" dirty="0" smtClean="0">
                <a:solidFill>
                  <a:schemeClr val="tx1"/>
                </a:solidFill>
              </a:rPr>
              <a:t> </a:t>
            </a:r>
            <a:r>
              <a:rPr lang="en-US" sz="2400" dirty="0" err="1" smtClean="0">
                <a:solidFill>
                  <a:schemeClr val="tx1"/>
                </a:solidFill>
              </a:rPr>
              <a:t>bildiradi</a:t>
            </a:r>
            <a:r>
              <a:rPr lang="en-US" sz="2400" dirty="0" smtClean="0">
                <a:solidFill>
                  <a:schemeClr val="tx1"/>
                </a:solidFill>
              </a:rPr>
              <a:t>. </a:t>
            </a:r>
            <a:r>
              <a:rPr lang="en-US" sz="2400" dirty="0" err="1" smtClean="0">
                <a:solidFill>
                  <a:schemeClr val="tx1"/>
                </a:solidFill>
              </a:rPr>
              <a:t>Demak</a:t>
            </a:r>
            <a:r>
              <a:rPr lang="en-US" sz="2400" dirty="0" smtClean="0">
                <a:solidFill>
                  <a:schemeClr val="tx1"/>
                </a:solidFill>
              </a:rPr>
              <a:t>, </a:t>
            </a:r>
            <a:r>
              <a:rPr lang="en-US" sz="2400" dirty="0" err="1" smtClean="0">
                <a:solidFill>
                  <a:schemeClr val="tx1"/>
                </a:solidFill>
              </a:rPr>
              <a:t>kreativlik</a:t>
            </a:r>
            <a:r>
              <a:rPr lang="en-US" sz="2400" dirty="0" smtClean="0">
                <a:solidFill>
                  <a:schemeClr val="tx1"/>
                </a:solidFill>
              </a:rPr>
              <a:t> </a:t>
            </a:r>
            <a:r>
              <a:rPr lang="en-US" sz="2400" dirty="0" err="1" smtClean="0">
                <a:solidFill>
                  <a:schemeClr val="tx1"/>
                </a:solidFill>
              </a:rPr>
              <a:t>individning</a:t>
            </a:r>
            <a:r>
              <a:rPr lang="en-US" sz="2400" dirty="0" smtClean="0">
                <a:solidFill>
                  <a:schemeClr val="tx1"/>
                </a:solidFill>
              </a:rPr>
              <a:t> </a:t>
            </a:r>
            <a:r>
              <a:rPr lang="en-US" sz="2400" dirty="0" err="1">
                <a:solidFill>
                  <a:schemeClr val="tx1"/>
                </a:solidFill>
              </a:rPr>
              <a:t>yangi</a:t>
            </a:r>
            <a:r>
              <a:rPr lang="en-US" sz="2400" dirty="0">
                <a:solidFill>
                  <a:schemeClr val="tx1"/>
                </a:solidFill>
              </a:rPr>
              <a:t> </a:t>
            </a:r>
            <a:r>
              <a:rPr lang="en-US" sz="2400" dirty="0" err="1" smtClean="0">
                <a:solidFill>
                  <a:schemeClr val="tx1"/>
                </a:solidFill>
              </a:rPr>
              <a:t>g‘oyalarni</a:t>
            </a:r>
            <a:r>
              <a:rPr lang="en-US" sz="2400" dirty="0" smtClean="0">
                <a:solidFill>
                  <a:schemeClr val="tx1"/>
                </a:solidFill>
              </a:rPr>
              <a:t> </a:t>
            </a:r>
            <a:r>
              <a:rPr lang="en-US" sz="2400" dirty="0" err="1">
                <a:solidFill>
                  <a:schemeClr val="tx1"/>
                </a:solidFill>
              </a:rPr>
              <a:t>ishlab</a:t>
            </a:r>
            <a:r>
              <a:rPr lang="en-US" sz="2400" dirty="0">
                <a:solidFill>
                  <a:schemeClr val="tx1"/>
                </a:solidFill>
              </a:rPr>
              <a:t> </a:t>
            </a:r>
            <a:r>
              <a:rPr lang="en-US" sz="2400" dirty="0" err="1" smtClean="0">
                <a:solidFill>
                  <a:schemeClr val="tx1"/>
                </a:solidFill>
              </a:rPr>
              <a:t>chiqarish</a:t>
            </a:r>
            <a:r>
              <a:rPr lang="en-US" sz="2400" dirty="0" smtClean="0">
                <a:solidFill>
                  <a:schemeClr val="tx1"/>
                </a:solidFill>
              </a:rPr>
              <a:t> </a:t>
            </a:r>
            <a:r>
              <a:rPr lang="en-US" sz="2400" dirty="0" err="1" smtClean="0">
                <a:solidFill>
                  <a:schemeClr val="tx1"/>
                </a:solidFill>
              </a:rPr>
              <a:t>ijodiy</a:t>
            </a:r>
            <a:r>
              <a:rPr lang="en-US" sz="2400" dirty="0" smtClean="0">
                <a:solidFill>
                  <a:schemeClr val="tx1"/>
                </a:solidFill>
              </a:rPr>
              <a:t> </a:t>
            </a:r>
            <a:r>
              <a:rPr lang="en-US" sz="2400" dirty="0" err="1" smtClean="0">
                <a:solidFill>
                  <a:schemeClr val="tx1"/>
                </a:solidFill>
              </a:rPr>
              <a:t>qobiliyatidir</a:t>
            </a:r>
            <a:r>
              <a:rPr lang="en-US" sz="2400" dirty="0" smtClean="0">
                <a:solidFill>
                  <a:schemeClr val="tx1"/>
                </a:solidFill>
              </a:rPr>
              <a:t>.</a:t>
            </a:r>
            <a:r>
              <a:rPr lang="ru-RU" sz="2400" dirty="0" smtClean="0">
                <a:solidFill>
                  <a:schemeClr val="tx1"/>
                </a:solidFill>
              </a:rPr>
              <a:t> </a:t>
            </a:r>
            <a:r>
              <a:rPr lang="en-US" sz="2400" dirty="0" smtClean="0">
                <a:solidFill>
                  <a:schemeClr val="tx1"/>
                </a:solidFill>
              </a:rPr>
              <a:t> </a:t>
            </a:r>
            <a:r>
              <a:rPr lang="en-US" sz="2400" dirty="0" err="1" smtClean="0"/>
              <a:t>Kimyo</a:t>
            </a:r>
            <a:r>
              <a:rPr lang="en-US" sz="2400" dirty="0" smtClean="0">
                <a:solidFill>
                  <a:schemeClr val="tx1"/>
                </a:solidFill>
              </a:rPr>
              <a:t> </a:t>
            </a:r>
            <a:r>
              <a:rPr lang="en-US" sz="2400" dirty="0" err="1" smtClean="0">
                <a:solidFill>
                  <a:schemeClr val="tx1"/>
                </a:solidFill>
              </a:rPr>
              <a:t>darslarida</a:t>
            </a:r>
            <a:r>
              <a:rPr lang="en-US" sz="2400" dirty="0" smtClean="0">
                <a:solidFill>
                  <a:schemeClr val="tx1"/>
                </a:solidFill>
              </a:rPr>
              <a:t> </a:t>
            </a:r>
            <a:r>
              <a:rPr lang="en-US" sz="2400" dirty="0" err="1" smtClean="0">
                <a:solidFill>
                  <a:schemeClr val="tx1"/>
                </a:solidFill>
              </a:rPr>
              <a:t>pedagogik</a:t>
            </a:r>
            <a:r>
              <a:rPr lang="en-US" sz="2400" dirty="0" smtClean="0">
                <a:solidFill>
                  <a:schemeClr val="tx1"/>
                </a:solidFill>
              </a:rPr>
              <a:t> </a:t>
            </a:r>
            <a:r>
              <a:rPr lang="en-US" sz="2400" dirty="0" err="1" smtClean="0">
                <a:solidFill>
                  <a:schemeClr val="tx1"/>
                </a:solidFill>
              </a:rPr>
              <a:t>texnologiyalardan</a:t>
            </a:r>
            <a:r>
              <a:rPr lang="en-US" sz="2400" dirty="0" smtClean="0">
                <a:solidFill>
                  <a:schemeClr val="tx1"/>
                </a:solidFill>
              </a:rPr>
              <a:t> </a:t>
            </a:r>
            <a:r>
              <a:rPr lang="en-US" sz="2400" dirty="0" err="1" smtClean="0">
                <a:solidFill>
                  <a:schemeClr val="tx1"/>
                </a:solidFill>
              </a:rPr>
              <a:t>foydalanib</a:t>
            </a:r>
            <a:r>
              <a:rPr lang="en-US" sz="2400" dirty="0" smtClean="0">
                <a:solidFill>
                  <a:schemeClr val="tx1"/>
                </a:solidFill>
              </a:rPr>
              <a:t> </a:t>
            </a:r>
            <a:r>
              <a:rPr lang="en-US" sz="2400" dirty="0" err="1" smtClean="0">
                <a:solidFill>
                  <a:schemeClr val="tx1"/>
                </a:solidFill>
              </a:rPr>
              <a:t>o‘quv</a:t>
            </a:r>
            <a:r>
              <a:rPr lang="en-US" sz="2400" dirty="0" smtClean="0">
                <a:solidFill>
                  <a:schemeClr val="tx1"/>
                </a:solidFill>
              </a:rPr>
              <a:t> </a:t>
            </a:r>
            <a:r>
              <a:rPr lang="en-US" sz="2400" dirty="0" err="1" smtClean="0">
                <a:solidFill>
                  <a:schemeClr val="tx1"/>
                </a:solidFill>
              </a:rPr>
              <a:t>mashg‘ulotlari</a:t>
            </a:r>
            <a:r>
              <a:rPr lang="en-US" sz="2400" dirty="0" smtClean="0">
                <a:solidFill>
                  <a:schemeClr val="tx1"/>
                </a:solidFill>
              </a:rPr>
              <a:t> </a:t>
            </a:r>
            <a:r>
              <a:rPr lang="en-US" sz="2400" dirty="0" err="1" smtClean="0">
                <a:solidFill>
                  <a:schemeClr val="tx1"/>
                </a:solidFill>
              </a:rPr>
              <a:t>tashkil</a:t>
            </a:r>
            <a:r>
              <a:rPr lang="en-US" sz="2400" dirty="0" smtClean="0">
                <a:solidFill>
                  <a:schemeClr val="tx1"/>
                </a:solidFill>
              </a:rPr>
              <a:t> </a:t>
            </a:r>
            <a:r>
              <a:rPr lang="en-US" sz="2400" dirty="0" err="1" smtClean="0">
                <a:solidFill>
                  <a:schemeClr val="tx1"/>
                </a:solidFill>
              </a:rPr>
              <a:t>etilganda</a:t>
            </a:r>
            <a:r>
              <a:rPr lang="en-US" sz="2400" dirty="0" smtClean="0">
                <a:solidFill>
                  <a:schemeClr val="tx1"/>
                </a:solidFill>
              </a:rPr>
              <a:t>  </a:t>
            </a:r>
            <a:r>
              <a:rPr lang="en-US" sz="2400" dirty="0" err="1" smtClean="0">
                <a:solidFill>
                  <a:schemeClr val="tx1"/>
                </a:solidFill>
              </a:rPr>
              <a:t>o‘quvchilar</a:t>
            </a:r>
            <a:r>
              <a:rPr lang="en-US" sz="2400" dirty="0" smtClean="0">
                <a:solidFill>
                  <a:schemeClr val="tx1"/>
                </a:solidFill>
              </a:rPr>
              <a:t> </a:t>
            </a:r>
            <a:r>
              <a:rPr lang="en-US" sz="2400" dirty="0" err="1" smtClean="0">
                <a:solidFill>
                  <a:schemeClr val="tx1"/>
                </a:solidFill>
              </a:rPr>
              <a:t>kreativligi</a:t>
            </a:r>
            <a:r>
              <a:rPr lang="en-US" sz="2400" dirty="0" smtClean="0">
                <a:solidFill>
                  <a:schemeClr val="tx1"/>
                </a:solidFill>
              </a:rPr>
              <a:t> </a:t>
            </a:r>
            <a:r>
              <a:rPr lang="en-US" sz="2400" dirty="0" err="1" smtClean="0">
                <a:solidFill>
                  <a:schemeClr val="tx1"/>
                </a:solidFill>
              </a:rPr>
              <a:t>shakllantiriladi</a:t>
            </a:r>
            <a:r>
              <a:rPr lang="en-US" sz="2400" dirty="0" smtClean="0">
                <a:solidFill>
                  <a:schemeClr val="tx1"/>
                </a:solidFill>
              </a:rPr>
              <a:t> </a:t>
            </a:r>
            <a:endParaRPr lang="ru-RU" sz="2400" dirty="0">
              <a:solidFill>
                <a:schemeClr val="tx1"/>
              </a:solidFill>
            </a:endParaRPr>
          </a:p>
        </p:txBody>
      </p:sp>
      <p:pic>
        <p:nvPicPr>
          <p:cNvPr id="38916" name="Picture 4" descr="XALQ TA'LIMI"/>
          <p:cNvPicPr>
            <a:picLocks noChangeAspect="1" noChangeArrowheads="1"/>
          </p:cNvPicPr>
          <p:nvPr/>
        </p:nvPicPr>
        <p:blipFill>
          <a:blip r:embed="rId2"/>
          <a:srcRect/>
          <a:stretch>
            <a:fillRect/>
          </a:stretch>
        </p:blipFill>
        <p:spPr bwMode="auto">
          <a:xfrm>
            <a:off x="5652121" y="1397000"/>
            <a:ext cx="3339480" cy="4552280"/>
          </a:xfrm>
          <a:prstGeom prst="rect">
            <a:avLst/>
          </a:prstGeom>
          <a:noFill/>
        </p:spPr>
      </p:pic>
    </p:spTree>
    <p:extLst>
      <p:ext uri="{BB962C8B-B14F-4D97-AF65-F5344CB8AC3E}">
        <p14:creationId xmlns:p14="http://schemas.microsoft.com/office/powerpoint/2010/main" val="172588941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4">
            <a:extLst>
              <a:ext uri="{FF2B5EF4-FFF2-40B4-BE49-F238E27FC236}">
                <a16:creationId xmlns:a16="http://schemas.microsoft.com/office/drawing/2014/main" id="{96789AA7-9596-4F83-89FD-AEC28EE179F1}"/>
              </a:ext>
            </a:extLst>
          </p:cNvPr>
          <p:cNvSpPr txBox="1"/>
          <p:nvPr/>
        </p:nvSpPr>
        <p:spPr>
          <a:xfrm>
            <a:off x="285720" y="1628800"/>
            <a:ext cx="8390736" cy="2715523"/>
          </a:xfrm>
          <a:prstGeom prst="rect">
            <a:avLst/>
          </a:prstGeom>
        </p:spPr>
        <p:style>
          <a:lnRef idx="2">
            <a:schemeClr val="accent2"/>
          </a:lnRef>
          <a:fillRef idx="1">
            <a:schemeClr val="lt1"/>
          </a:fillRef>
          <a:effectRef idx="0">
            <a:schemeClr val="accent2"/>
          </a:effectRef>
          <a:fontRef idx="minor">
            <a:schemeClr val="dk1"/>
          </a:fontRef>
        </p:style>
        <p:txBody>
          <a:bodyPr vert="horz" wrap="square" lIns="0" tIns="24801" rIns="0" bIns="0" rtlCol="0">
            <a:spAutoFit/>
          </a:bodyPr>
          <a:lstStyle/>
          <a:p>
            <a:pPr algn="ctr"/>
            <a:r>
              <a:rPr lang="en-US" sz="3600" b="1" dirty="0" smtClean="0">
                <a:latin typeface="Times New Roman" pitchFamily="18" charset="0"/>
                <a:cs typeface="Times New Roman" pitchFamily="18" charset="0"/>
              </a:rPr>
              <a:t>AMALIY MASHG`ULOT:</a:t>
            </a:r>
          </a:p>
          <a:p>
            <a:pPr algn="ctr"/>
            <a:r>
              <a:rPr lang="en-US" sz="3600" b="1" dirty="0" smtClean="0">
                <a:solidFill>
                  <a:srgbClr val="C00000"/>
                </a:solidFill>
                <a:latin typeface="Times New Roman" pitchFamily="18" charset="0"/>
                <a:cs typeface="Times New Roman" pitchFamily="18" charset="0"/>
              </a:rPr>
              <a:t>BIOLOGIYA DARSLARIDA “KVEST TEXNOLOGIYASI” DAN FOYDALANISH</a:t>
            </a:r>
            <a:endParaRPr lang="en-US" sz="2800" b="1" dirty="0" smtClean="0">
              <a:solidFill>
                <a:srgbClr val="373435"/>
              </a:solidFill>
              <a:latin typeface="Times New Roman" pitchFamily="18" charset="0"/>
              <a:cs typeface="Times New Roman" pitchFamily="18" charset="0"/>
            </a:endParaRPr>
          </a:p>
          <a:p>
            <a:pPr marL="32692" algn="ctr">
              <a:lnSpc>
                <a:spcPts val="3471"/>
              </a:lnSpc>
              <a:spcBef>
                <a:spcPts val="196"/>
              </a:spcBef>
            </a:pPr>
            <a:endParaRPr sz="2400" b="1" dirty="0">
              <a:solidFill>
                <a:srgbClr val="FF0000"/>
              </a:solidFill>
              <a:latin typeface="Times New Roman" pitchFamily="18" charset="0"/>
              <a:cs typeface="Times New Roman" pitchFamily="18" charset="0"/>
            </a:endParaRPr>
          </a:p>
        </p:txBody>
      </p:sp>
      <p:sp>
        <p:nvSpPr>
          <p:cNvPr id="2" name="Прямоугольник 1"/>
          <p:cNvSpPr/>
          <p:nvPr/>
        </p:nvSpPr>
        <p:spPr>
          <a:xfrm>
            <a:off x="1907704" y="4869160"/>
            <a:ext cx="5616624" cy="830997"/>
          </a:xfrm>
          <a:prstGeom prst="rect">
            <a:avLst/>
          </a:prstGeom>
        </p:spPr>
        <p:txBody>
          <a:bodyPr wrap="square">
            <a:spAutoFit/>
          </a:bodyPr>
          <a:lstStyle/>
          <a:p>
            <a:pPr algn="ctr"/>
            <a:r>
              <a:rPr lang="en-US" sz="2400" b="1" dirty="0" smtClean="0">
                <a:solidFill>
                  <a:srgbClr val="0070C0"/>
                </a:solidFill>
                <a:latin typeface="Times New Roman" pitchFamily="18" charset="0"/>
                <a:cs typeface="Times New Roman" pitchFamily="18" charset="0"/>
              </a:rPr>
              <a:t>USHBU DARSGA KREATIV YONDASHIG</a:t>
            </a:r>
            <a:endParaRPr lang="uz-Cyrl-UZ" sz="2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794227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2414" y="0"/>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KVEST TEXNOLOGIYASI</a:t>
            </a:r>
            <a:endParaRPr lang="en-US" sz="3600" b="1" dirty="0">
              <a:solidFill>
                <a:schemeClr val="bg1"/>
              </a:solidFill>
              <a:latin typeface="Times New Roman" pitchFamily="18" charset="0"/>
              <a:cs typeface="Times New Roman" pitchFamily="18" charset="0"/>
            </a:endParaRPr>
          </a:p>
        </p:txBody>
      </p:sp>
      <p:sp>
        <p:nvSpPr>
          <p:cNvPr id="5" name="TextBox 4"/>
          <p:cNvSpPr txBox="1"/>
          <p:nvPr/>
        </p:nvSpPr>
        <p:spPr>
          <a:xfrm>
            <a:off x="571472" y="1357298"/>
            <a:ext cx="7786742"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200" b="1" dirty="0" smtClean="0">
                <a:latin typeface="Times New Roman" pitchFamily="18" charset="0"/>
                <a:cs typeface="Times New Roman" pitchFamily="18" charset="0"/>
              </a:rPr>
              <a:t>KVEST- BU O‘YINLI O‘QITISH TEXNOLOGIYASI</a:t>
            </a:r>
            <a:endParaRPr lang="uz-Latn-UZ" sz="2200" b="1" dirty="0" smtClean="0">
              <a:latin typeface="Times New Roman" pitchFamily="18" charset="0"/>
              <a:cs typeface="Times New Roman" pitchFamily="18" charset="0"/>
            </a:endParaRPr>
          </a:p>
        </p:txBody>
      </p:sp>
      <p:sp>
        <p:nvSpPr>
          <p:cNvPr id="12290" name="AutoShape 2" descr="TOG II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2" name="AutoShape 4" descr="Oltoy Oltin Tog'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4" name="AutoShape 6" descr="Oltoy Oltin Tog'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6" name="AutoShape 8" descr="Oltoy Oltin Tog'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85720" y="1928802"/>
            <a:ext cx="8501122"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buFont typeface="Wingdings" pitchFamily="2" charset="2"/>
              <a:buChar char="Ø"/>
            </a:pPr>
            <a:r>
              <a:rPr lang="en-US" sz="2400" b="1" dirty="0" err="1" smtClean="0">
                <a:latin typeface="Times New Roman" panose="02020603050405020304" pitchFamily="18" charset="0"/>
                <a:cs typeface="Times New Roman" panose="02020603050405020304" pitchFamily="18" charset="0"/>
              </a:rPr>
              <a:t>O‘tgan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asrning</a:t>
            </a:r>
            <a:r>
              <a:rPr lang="en-US" sz="2400" b="1" dirty="0" smtClean="0">
                <a:latin typeface="Times New Roman" panose="02020603050405020304" pitchFamily="18" charset="0"/>
                <a:cs typeface="Times New Roman" panose="02020603050405020304" pitchFamily="18" charset="0"/>
              </a:rPr>
              <a:t> 90-chi  </a:t>
            </a:r>
            <a:r>
              <a:rPr lang="en-US" sz="2400" b="1" dirty="0" err="1" smtClean="0">
                <a:latin typeface="Times New Roman" panose="02020603050405020304" pitchFamily="18" charset="0"/>
                <a:cs typeface="Times New Roman" panose="02020603050405020304" pitchFamily="18" charset="0"/>
              </a:rPr>
              <a:t>yillarida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turli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xil</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kompyuter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o‘yinlari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ayniqsa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sarguzashtli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o‘yinlar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hayotimizga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kirib</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keldi</a:t>
            </a:r>
            <a:r>
              <a:rPr lang="en-US" sz="2400" b="1" dirty="0" smtClean="0">
                <a:latin typeface="Times New Roman" panose="02020603050405020304" pitchFamily="18" charset="0"/>
                <a:cs typeface="Times New Roman" panose="02020603050405020304" pitchFamily="18" charset="0"/>
              </a:rPr>
              <a:t>. Bu </a:t>
            </a:r>
            <a:r>
              <a:rPr lang="en-US" sz="2400" b="1" dirty="0" err="1" smtClean="0">
                <a:latin typeface="Times New Roman" panose="02020603050405020304" pitchFamily="18" charset="0"/>
                <a:cs typeface="Times New Roman" panose="02020603050405020304" pitchFamily="18" charset="0"/>
              </a:rPr>
              <a:t>o‘yinlar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butunlay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o‘quvchi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yoshlarning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vaqtini</a:t>
            </a:r>
            <a:r>
              <a:rPr lang="en-US" sz="2400" b="1" dirty="0" smtClean="0">
                <a:latin typeface="Times New Roman" panose="02020603050405020304" pitchFamily="18" charset="0"/>
                <a:cs typeface="Times New Roman" panose="02020603050405020304" pitchFamily="18" charset="0"/>
              </a:rPr>
              <a:t> band </a:t>
            </a:r>
            <a:r>
              <a:rPr lang="en-US" sz="2400" b="1" dirty="0" err="1" smtClean="0">
                <a:latin typeface="Times New Roman" panose="02020603050405020304" pitchFamily="18" charset="0"/>
                <a:cs typeface="Times New Roman" panose="02020603050405020304" pitchFamily="18" charset="0"/>
              </a:rPr>
              <a:t>etib</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qo‘ygandi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Maktablardagi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oddiy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darslar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o‘quvchi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yoshlarni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qiziqtirmay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qo‘ygan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edi</a:t>
            </a:r>
            <a:r>
              <a:rPr lang="en-US" sz="2400" b="1" dirty="0" smtClean="0">
                <a:latin typeface="Times New Roman" panose="02020603050405020304" pitchFamily="18" charset="0"/>
                <a:cs typeface="Times New Roman" panose="02020603050405020304" pitchFamily="18" charset="0"/>
              </a:rPr>
              <a:t>.</a:t>
            </a:r>
          </a:p>
          <a:p>
            <a:pPr algn="just"/>
            <a:endParaRPr lang="ru-RU" sz="2400" b="1"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4546" y="4357694"/>
            <a:ext cx="4499992" cy="2195261"/>
          </a:xfrm>
          <a:prstGeom prst="rect">
            <a:avLst/>
          </a:prstGeom>
        </p:spPr>
      </p:pic>
    </p:spTree>
    <p:extLst>
      <p:ext uri="{BB962C8B-B14F-4D97-AF65-F5344CB8AC3E}">
        <p14:creationId xmlns:p14="http://schemas.microsoft.com/office/powerpoint/2010/main" val="3374174445"/>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2414" y="0"/>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600" b="1" dirty="0" smtClean="0">
                <a:solidFill>
                  <a:schemeClr val="bg1"/>
                </a:solidFill>
                <a:latin typeface="Times New Roman" pitchFamily="18" charset="0"/>
                <a:cs typeface="Times New Roman" pitchFamily="18" charset="0"/>
              </a:rPr>
              <a:t>KVEST TEXNOLOGIYASI</a:t>
            </a:r>
            <a:endParaRPr lang="en-US" sz="3600" b="1" dirty="0">
              <a:solidFill>
                <a:schemeClr val="bg1"/>
              </a:solidFill>
              <a:latin typeface="Times New Roman" pitchFamily="18" charset="0"/>
              <a:cs typeface="Times New Roman" pitchFamily="18" charset="0"/>
            </a:endParaRPr>
          </a:p>
        </p:txBody>
      </p:sp>
      <p:sp>
        <p:nvSpPr>
          <p:cNvPr id="12290" name="AutoShape 2" descr="TOG II — Википед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2" name="AutoShape 4" descr="Oltoy Oltin Tog'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4" name="AutoShape 6" descr="Oltoy Oltin Tog'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296" name="AutoShape 8" descr="Oltoy Oltin Tog'l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14282" y="1285860"/>
            <a:ext cx="8715436" cy="267765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buFont typeface="Wingdings" pitchFamily="2" charset="2"/>
              <a:buChar char="Ø"/>
            </a:pPr>
            <a:r>
              <a:rPr lang="en-US" sz="2400" b="1" dirty="0" smtClean="0">
                <a:latin typeface="Times New Roman" panose="02020603050405020304" pitchFamily="18" charset="0"/>
                <a:cs typeface="Times New Roman" panose="02020603050405020304" pitchFamily="18" charset="0"/>
              </a:rPr>
              <a:t>Sunday </a:t>
            </a:r>
            <a:r>
              <a:rPr lang="en-US" sz="2400" b="1" dirty="0" err="1" smtClean="0">
                <a:latin typeface="Times New Roman" panose="02020603050405020304" pitchFamily="18" charset="0"/>
                <a:cs typeface="Times New Roman" panose="02020603050405020304" pitchFamily="18" charset="0"/>
              </a:rPr>
              <a:t>bir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davrda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yani</a:t>
            </a:r>
            <a:r>
              <a:rPr lang="en-US" sz="2400" b="1" dirty="0" smtClean="0">
                <a:latin typeface="Times New Roman" panose="02020603050405020304" pitchFamily="18" charset="0"/>
                <a:cs typeface="Times New Roman" panose="02020603050405020304" pitchFamily="18" charset="0"/>
              </a:rPr>
              <a:t> 1995 </a:t>
            </a:r>
            <a:r>
              <a:rPr lang="en-US" sz="2400" b="1" dirty="0" err="1" smtClean="0">
                <a:latin typeface="Times New Roman" panose="02020603050405020304" pitchFamily="18" charset="0"/>
                <a:cs typeface="Times New Roman" panose="02020603050405020304" pitchFamily="18" charset="0"/>
              </a:rPr>
              <a:t>yilda</a:t>
            </a:r>
            <a:r>
              <a:rPr lang="en-US" sz="2400" b="1" dirty="0" smtClean="0">
                <a:latin typeface="Times New Roman" panose="02020603050405020304" pitchFamily="18" charset="0"/>
                <a:cs typeface="Times New Roman" panose="02020603050405020304" pitchFamily="18" charset="0"/>
              </a:rPr>
              <a:t> San-Diego </a:t>
            </a:r>
            <a:r>
              <a:rPr lang="en-US" sz="2400" b="1" dirty="0" err="1" smtClean="0">
                <a:latin typeface="Times New Roman" panose="02020603050405020304" pitchFamily="18" charset="0"/>
                <a:cs typeface="Times New Roman" panose="02020603050405020304" pitchFamily="18" charset="0"/>
              </a:rPr>
              <a:t>universiteti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professorlari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Berni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Dodj</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va</a:t>
            </a:r>
            <a:r>
              <a:rPr lang="en-US" sz="2400" b="1" dirty="0" smtClean="0">
                <a:latin typeface="Times New Roman" panose="02020603050405020304" pitchFamily="18" charset="0"/>
                <a:cs typeface="Times New Roman" panose="02020603050405020304" pitchFamily="18" charset="0"/>
              </a:rPr>
              <a:t> Tom March  </a:t>
            </a:r>
            <a:r>
              <a:rPr lang="en-US" sz="2400" b="1" dirty="0" err="1" smtClean="0">
                <a:latin typeface="Times New Roman" panose="02020603050405020304" pitchFamily="18" charset="0"/>
                <a:cs typeface="Times New Roman" panose="02020603050405020304" pitchFamily="18" charset="0"/>
              </a:rPr>
              <a:t>kompyuter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o‘yinlari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orqali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o‘quvchilarni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darslarga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qisiqtirish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taklifini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berdi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Ular</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taklif</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etgan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o‘yin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kvest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keyinchalik</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Kvest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texnologiyasi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deb</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atala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boshlandi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kvest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so‘zi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inglizchadan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izlamoq</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sarguzasht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ma’nosini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anglatadi</a:t>
            </a:r>
            <a:r>
              <a:rPr lang="en-US" sz="2400" b="1" dirty="0" smtClean="0">
                <a:latin typeface="Times New Roman" panose="02020603050405020304" pitchFamily="18" charset="0"/>
                <a:cs typeface="Times New Roman" panose="02020603050405020304" pitchFamily="18" charset="0"/>
              </a:rPr>
              <a:t> ). </a:t>
            </a:r>
            <a:endParaRPr lang="ru-RU" sz="2400" b="1" dirty="0" smtClean="0">
              <a:latin typeface="Times New Roman" panose="02020603050405020304" pitchFamily="18" charset="0"/>
              <a:cs typeface="Times New Roman" panose="02020603050405020304" pitchFamily="18" charset="0"/>
            </a:endParaRPr>
          </a:p>
          <a:p>
            <a:pPr algn="just"/>
            <a:endParaRPr lang="ru-RU" sz="2400" b="1" dirty="0">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rotWithShape="1">
          <a:blip r:embed="rId2">
            <a:extLst>
              <a:ext uri="{28A0092B-C50C-407E-A947-70E740481C1C}">
                <a14:useLocalDpi xmlns:a14="http://schemas.microsoft.com/office/drawing/2010/main" val="0"/>
              </a:ext>
            </a:extLst>
          </a:blip>
          <a:srcRect l="23207" t="49446" r="26394" b="5404"/>
          <a:stretch/>
        </p:blipFill>
        <p:spPr>
          <a:xfrm>
            <a:off x="2571736" y="4071942"/>
            <a:ext cx="3571900" cy="25190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249805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E80F0AA-4DF1-4DBF-9AA2-5439157D8912}"/>
              </a:ext>
            </a:extLst>
          </p:cNvPr>
          <p:cNvSpPr/>
          <p:nvPr/>
        </p:nvSpPr>
        <p:spPr>
          <a:xfrm>
            <a:off x="1679" y="3250"/>
            <a:ext cx="9131586" cy="112149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en-US" sz="3000" b="1" dirty="0" err="1" smtClean="0">
                <a:solidFill>
                  <a:schemeClr val="bg1"/>
                </a:solidFill>
                <a:latin typeface="Times New Roman" pitchFamily="18" charset="0"/>
                <a:cs typeface="Times New Roman" pitchFamily="18" charset="0"/>
              </a:rPr>
              <a:t>Kimyo</a:t>
            </a:r>
            <a:r>
              <a:rPr lang="en-US" sz="3000" b="1" dirty="0" smtClean="0">
                <a:solidFill>
                  <a:schemeClr val="bg1"/>
                </a:solidFill>
                <a:latin typeface="Times New Roman" pitchFamily="18" charset="0"/>
                <a:cs typeface="Times New Roman" pitchFamily="18" charset="0"/>
              </a:rPr>
              <a:t> </a:t>
            </a:r>
            <a:r>
              <a:rPr lang="en-US" sz="3000" b="1" dirty="0" err="1" smtClean="0">
                <a:solidFill>
                  <a:schemeClr val="bg1"/>
                </a:solidFill>
                <a:latin typeface="Times New Roman" pitchFamily="18" charset="0"/>
                <a:cs typeface="Times New Roman" pitchFamily="18" charset="0"/>
              </a:rPr>
              <a:t>darslarida</a:t>
            </a:r>
            <a:r>
              <a:rPr lang="en-US" sz="3000" b="1" dirty="0" smtClean="0">
                <a:solidFill>
                  <a:schemeClr val="bg1"/>
                </a:solidFill>
                <a:latin typeface="Times New Roman" pitchFamily="18" charset="0"/>
                <a:cs typeface="Times New Roman" pitchFamily="18" charset="0"/>
              </a:rPr>
              <a:t> “ </a:t>
            </a:r>
            <a:r>
              <a:rPr lang="en-US" sz="3000" b="1" dirty="0" err="1" smtClean="0">
                <a:solidFill>
                  <a:schemeClr val="bg1"/>
                </a:solidFill>
                <a:latin typeface="Times New Roman" pitchFamily="18" charset="0"/>
                <a:cs typeface="Times New Roman" pitchFamily="18" charset="0"/>
              </a:rPr>
              <a:t>Kvest</a:t>
            </a:r>
            <a:r>
              <a:rPr lang="en-US" sz="3000" b="1" dirty="0" smtClean="0">
                <a:solidFill>
                  <a:schemeClr val="bg1"/>
                </a:solidFill>
                <a:latin typeface="Times New Roman" pitchFamily="18" charset="0"/>
                <a:cs typeface="Times New Roman" pitchFamily="18" charset="0"/>
              </a:rPr>
              <a:t> </a:t>
            </a:r>
            <a:r>
              <a:rPr lang="en-US" sz="3000" b="1" dirty="0" err="1" smtClean="0">
                <a:solidFill>
                  <a:schemeClr val="bg1"/>
                </a:solidFill>
                <a:latin typeface="Times New Roman" pitchFamily="18" charset="0"/>
                <a:cs typeface="Times New Roman" pitchFamily="18" charset="0"/>
              </a:rPr>
              <a:t>texnologiyasi</a:t>
            </a:r>
            <a:r>
              <a:rPr lang="en-US" sz="3000" b="1" dirty="0" smtClean="0">
                <a:solidFill>
                  <a:schemeClr val="bg1"/>
                </a:solidFill>
                <a:latin typeface="Times New Roman" pitchFamily="18" charset="0"/>
                <a:cs typeface="Times New Roman" pitchFamily="18" charset="0"/>
              </a:rPr>
              <a:t> ” </a:t>
            </a:r>
            <a:r>
              <a:rPr lang="en-US" sz="3000" b="1" dirty="0" err="1" smtClean="0">
                <a:solidFill>
                  <a:schemeClr val="bg1"/>
                </a:solidFill>
                <a:latin typeface="Times New Roman" pitchFamily="18" charset="0"/>
                <a:cs typeface="Times New Roman" pitchFamily="18" charset="0"/>
              </a:rPr>
              <a:t>metodidan</a:t>
            </a:r>
            <a:r>
              <a:rPr lang="en-US" sz="3000" b="1" dirty="0" smtClean="0">
                <a:solidFill>
                  <a:schemeClr val="bg1"/>
                </a:solidFill>
                <a:latin typeface="Times New Roman" pitchFamily="18" charset="0"/>
                <a:cs typeface="Times New Roman" pitchFamily="18" charset="0"/>
              </a:rPr>
              <a:t> </a:t>
            </a:r>
            <a:r>
              <a:rPr lang="en-US" sz="3000" b="1" dirty="0" err="1" smtClean="0">
                <a:solidFill>
                  <a:schemeClr val="bg1"/>
                </a:solidFill>
                <a:latin typeface="Times New Roman" pitchFamily="18" charset="0"/>
                <a:cs typeface="Times New Roman" pitchFamily="18" charset="0"/>
              </a:rPr>
              <a:t>foydalanish</a:t>
            </a:r>
            <a:endParaRPr lang="en-US" sz="3000" b="1" dirty="0">
              <a:solidFill>
                <a:schemeClr val="bg1"/>
              </a:solidFill>
              <a:latin typeface="Times New Roman" pitchFamily="18" charset="0"/>
              <a:cs typeface="Times New Roman" pitchFamily="18" charset="0"/>
            </a:endParaRPr>
          </a:p>
        </p:txBody>
      </p:sp>
      <p:sp>
        <p:nvSpPr>
          <p:cNvPr id="2" name="Прямоугольник 1"/>
          <p:cNvSpPr/>
          <p:nvPr/>
        </p:nvSpPr>
        <p:spPr>
          <a:xfrm>
            <a:off x="323528" y="1268760"/>
            <a:ext cx="8496944" cy="4832092"/>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Kvest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texnologiyasining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afzallik</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tomonlari</a:t>
            </a:r>
            <a:r>
              <a:rPr lang="en-US" sz="2800" b="1"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err="1" smtClean="0">
                <a:latin typeface="Times New Roman" panose="02020603050405020304" pitchFamily="18" charset="0"/>
                <a:cs typeface="Times New Roman" panose="02020603050405020304" pitchFamily="18" charset="0"/>
              </a:rPr>
              <a:t>Turli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sarguzashtli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o‘yinlar</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orqali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o‘quvchini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darslarga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qiziqtirish</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err="1" smtClean="0">
                <a:latin typeface="Times New Roman" panose="02020603050405020304" pitchFamily="18" charset="0"/>
                <a:cs typeface="Times New Roman" panose="02020603050405020304" pitchFamily="18" charset="0"/>
              </a:rPr>
              <a:t>O‘quvchini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jamoa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bo‘lib</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ishlashga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o‘rgatish</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err="1" smtClean="0">
                <a:latin typeface="Times New Roman" panose="02020603050405020304" pitchFamily="18" charset="0"/>
                <a:cs typeface="Times New Roman" panose="02020603050405020304" pitchFamily="18" charset="0"/>
              </a:rPr>
              <a:t>O‘yin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orqali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o‘quvchini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kutilmagan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vaziyatlardan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chiqishga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o‘rgatish</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err="1" smtClean="0">
                <a:latin typeface="Times New Roman" panose="02020603050405020304" pitchFamily="18" charset="0"/>
                <a:cs typeface="Times New Roman" panose="02020603050405020304" pitchFamily="18" charset="0"/>
              </a:rPr>
              <a:t>Darslarda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olgan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bilimlarini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amalda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qo‘llay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olishga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o‘rgatish</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800" dirty="0" err="1" smtClean="0">
                <a:latin typeface="Times New Roman" panose="02020603050405020304" pitchFamily="18" charset="0"/>
                <a:cs typeface="Times New Roman" panose="02020603050405020304" pitchFamily="18" charset="0"/>
              </a:rPr>
              <a:t>Mantiqiy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fikrlashga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o‘rgatish</a:t>
            </a:r>
            <a:r>
              <a:rPr lang="en-US" sz="2800" dirty="0" smtClean="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031782"/>
      </p:ext>
    </p:extLst>
  </p:cSld>
  <p:clrMapOvr>
    <a:masterClrMapping/>
  </p:clrMapOvr>
  <p:transition spd="slow">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fffc9d25f1516d1c933c65fc1d3cb83bd6c33"/>
</p:tagLst>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1030</TotalTime>
  <Words>1440</Words>
  <Application>Microsoft Office PowerPoint</Application>
  <PresentationFormat>Экран (4:3)</PresentationFormat>
  <Paragraphs>302</Paragraphs>
  <Slides>30</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30</vt:i4>
      </vt:variant>
    </vt:vector>
  </HeadingPairs>
  <TitlesOfParts>
    <vt:vector size="39" baseType="lpstr">
      <vt:lpstr>Arial</vt:lpstr>
      <vt:lpstr>Arial Black</vt:lpstr>
      <vt:lpstr>Calibri</vt:lpstr>
      <vt:lpstr>Cambria</vt:lpstr>
      <vt:lpstr>Georgia</vt:lpstr>
      <vt:lpstr>Times New Roman</vt:lpstr>
      <vt:lpstr>Trebuchet MS</vt:lpstr>
      <vt:lpstr>Wingdings</vt:lpstr>
      <vt:lpstr>Воздушный поток</vt:lpstr>
      <vt:lpstr>Презентация PowerPoint</vt:lpstr>
      <vt:lpstr> </vt:lpstr>
      <vt:lpstr>Презентация PowerPoint</vt:lpstr>
      <vt:lpstr>Презентация PowerPoint</vt:lpstr>
      <vt:lpstr>KREATIVLIK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Defender</dc:creator>
  <cp:lastModifiedBy>User</cp:lastModifiedBy>
  <cp:revision>119</cp:revision>
  <dcterms:modified xsi:type="dcterms:W3CDTF">2023-09-05T17:27:41Z</dcterms:modified>
</cp:coreProperties>
</file>